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notesMasterIdLst>
    <p:notesMasterId r:id="rId55"/>
  </p:notesMasterIdLst>
  <p:sldIdLst>
    <p:sldId id="256" r:id="rId2"/>
    <p:sldId id="260" r:id="rId3"/>
    <p:sldId id="316" r:id="rId4"/>
    <p:sldId id="286" r:id="rId5"/>
    <p:sldId id="287" r:id="rId6"/>
    <p:sldId id="289" r:id="rId7"/>
    <p:sldId id="288" r:id="rId8"/>
    <p:sldId id="290" r:id="rId9"/>
    <p:sldId id="277" r:id="rId10"/>
    <p:sldId id="278" r:id="rId11"/>
    <p:sldId id="291" r:id="rId12"/>
    <p:sldId id="317" r:id="rId13"/>
    <p:sldId id="318" r:id="rId14"/>
    <p:sldId id="293" r:id="rId15"/>
    <p:sldId id="294" r:id="rId16"/>
    <p:sldId id="319" r:id="rId17"/>
    <p:sldId id="320" r:id="rId18"/>
    <p:sldId id="276" r:id="rId19"/>
    <p:sldId id="279" r:id="rId20"/>
    <p:sldId id="306" r:id="rId21"/>
    <p:sldId id="307" r:id="rId22"/>
    <p:sldId id="280" r:id="rId23"/>
    <p:sldId id="308" r:id="rId24"/>
    <p:sldId id="309" r:id="rId25"/>
    <p:sldId id="310" r:id="rId26"/>
    <p:sldId id="281" r:id="rId27"/>
    <p:sldId id="311" r:id="rId28"/>
    <p:sldId id="312" r:id="rId29"/>
    <p:sldId id="283" r:id="rId30"/>
    <p:sldId id="313" r:id="rId31"/>
    <p:sldId id="314" r:id="rId32"/>
    <p:sldId id="284" r:id="rId33"/>
    <p:sldId id="315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02" r:id="rId45"/>
    <p:sldId id="295" r:id="rId46"/>
    <p:sldId id="303" r:id="rId47"/>
    <p:sldId id="274" r:id="rId48"/>
    <p:sldId id="305" r:id="rId49"/>
    <p:sldId id="292" r:id="rId50"/>
    <p:sldId id="297" r:id="rId51"/>
    <p:sldId id="304" r:id="rId52"/>
    <p:sldId id="299" r:id="rId53"/>
    <p:sldId id="282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B4BAF1-A41B-4AAF-BE1B-95441BEB6C75}" v="38" dt="2021-07-29T06:40:28.729"/>
    <p1510:client id="{54D1D5A2-8977-4763-9D36-CE5BD428506D}" v="1" dt="2019-02-06T19:46:31.890"/>
    <p1510:client id="{869A40D5-7FFD-4B33-A3BA-F3CEC6B3CEB4}" v="1" dt="2019-02-07T15:24:01.537"/>
    <p1510:client id="{9E359E9A-DE59-4F10-9E73-EECAD8A06D62}" v="40" dt="2021-08-04T09:16:55.343"/>
    <p1510:client id="{D317CEFB-ADF3-4CD2-8AA5-BB16E4666F3F}" v="8" dt="2021-08-04T09:05:02.202"/>
    <p1510:client id="{EB95BC33-3B23-4427-8265-5ED9E7FF5A26}" v="252" dt="2021-07-29T07:11:06.6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8C0F4-8730-4017-B245-8A7C39B441A1}" type="datetimeFigureOut">
              <a:rPr lang="zh-TW" altLang="en-US" smtClean="0"/>
              <a:t>2021/8/5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BD557-92FE-488C-A45A-476537A120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6245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BD557-92FE-488C-A45A-476537A1203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434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BD557-92FE-488C-A45A-476537A1203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646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/>
              <a:t>Ref. to look: https://www.zeiss.com/microscopy/int/solutions/reference/basic-microscopy/the-point-spread-function.html</a:t>
            </a:r>
            <a:endParaRPr lang="zh-TW" altLang="en-US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BD557-92FE-488C-A45A-476537A1203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986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BD557-92FE-488C-A45A-476537A1203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816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BD557-92FE-488C-A45A-476537A1203E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403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BD557-92FE-488C-A45A-476537A1203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271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BD557-92FE-488C-A45A-476537A1203E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450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BD557-92FE-488C-A45A-476537A1203E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33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380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27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86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47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6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3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53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2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565900"/>
            <a:ext cx="12192000" cy="29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498930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-17670"/>
            <a:ext cx="10058400" cy="929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911625"/>
            <a:ext cx="10058400" cy="49574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565900"/>
            <a:ext cx="2472271" cy="259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565900"/>
            <a:ext cx="4822804" cy="259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565900"/>
            <a:ext cx="1312025" cy="259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245523" y="91162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83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6/annurev-biodatasci-021020-09382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hyperlink" Target="https://www.annualreviews.org/doi/suppl/10.1146/annurev-biodatasci-021020-093826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rectelectron.com/products/apollo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roteinnel.com/uploads/2020/09/241257262228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itilibrary.com/Publication/PublicationIndex/05296528" TargetMode="External"/><Relationship Id="rId2" Type="http://schemas.openxmlformats.org/officeDocument/2006/relationships/hyperlink" Target="https://dx.doi.org/10.4310/AMSA.2020.v5.n2.a4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07477" y="2257611"/>
            <a:ext cx="9843382" cy="2045654"/>
          </a:xfrm>
        </p:spPr>
        <p:txBody>
          <a:bodyPr>
            <a:normAutofit/>
          </a:bodyPr>
          <a:lstStyle/>
          <a:p>
            <a:r>
              <a:rPr lang="en-US" altLang="zh-TW" sz="5000">
                <a:ea typeface="新細明體"/>
              </a:rPr>
              <a:t>Report on review paper, computational methods for single-Particle electron </a:t>
            </a:r>
            <a:r>
              <a:rPr lang="en-US" altLang="zh-TW" sz="5000" err="1">
                <a:ea typeface="新細明體"/>
              </a:rPr>
              <a:t>cryomicroscopy</a:t>
            </a:r>
            <a:endParaRPr lang="zh-TW" altLang="en-US" sz="500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1B523-6D5C-469C-9425-C0727A8319D5}"/>
              </a:ext>
            </a:extLst>
          </p:cNvPr>
          <p:cNvSpPr txBox="1"/>
          <p:nvPr/>
        </p:nvSpPr>
        <p:spPr>
          <a:xfrm>
            <a:off x="1207477" y="4422214"/>
            <a:ext cx="9713072" cy="89255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張子軒 黃峻祿</a:t>
            </a:r>
            <a:endParaRPr lang="en-US" sz="2400"/>
          </a:p>
          <a:p>
            <a:r>
              <a:rPr lang="en-US" sz="1400"/>
              <a:t>The paper’s </a:t>
            </a:r>
            <a:r>
              <a:rPr lang="en-US" sz="1400" err="1"/>
              <a:t>doi</a:t>
            </a:r>
            <a:r>
              <a:rPr lang="en-US" sz="1400"/>
              <a:t>: </a:t>
            </a:r>
            <a:r>
              <a:rPr lang="en-US" sz="1400">
                <a:hlinkClick r:id="rId3"/>
              </a:rPr>
              <a:t>https://doi.org/10.1146/annurev-biodatasci-021020-093826</a:t>
            </a:r>
            <a:r>
              <a:rPr lang="en-US" sz="1400"/>
              <a:t> with supplemental appendix: </a:t>
            </a:r>
            <a:r>
              <a:rPr lang="en-US" sz="1400">
                <a:hlinkClick r:id="rId4"/>
              </a:rPr>
              <a:t>https://www.annualreviews.org/doi/suppl/10.1146/annurev-biodatasci-021020-093826</a:t>
            </a:r>
            <a:r>
              <a:rPr lang="en-US" sz="1400"/>
              <a:t> </a:t>
            </a:r>
          </a:p>
        </p:txBody>
      </p:sp>
      <p:pic>
        <p:nvPicPr>
          <p:cNvPr id="1032" name="Picture 8" descr="Academia Sinica - Home | Faceboo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3" y="5330132"/>
            <a:ext cx="1009977" cy="99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4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000"/>
              <a:t>The Contrast Transfer Function (CTF) and the Power Spectrum (PS)</a:t>
            </a:r>
            <a:endParaRPr lang="zh-TW" alt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69817" y="1029191"/>
                <a:ext cx="8373292" cy="495746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The micrograph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TW"/>
                  <a:t> is given by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𝑃𝑓</m:t>
                        </m:r>
                      </m:e>
                    </m:d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/>
                  <a:t>:</a:t>
                </a:r>
              </a:p>
              <a:p>
                <a:pPr lvl="1"/>
                <a:r>
                  <a:rPr lang="en-US" altLang="zh-TW"/>
                  <a:t>The point spread function, PSF,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/>
                  <a:t> is the inverse Fourier transform of the CTF;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/>
                  <a:t> is the electrostatic potential of the sample;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TW"/>
                  <a:t> is the tomographic projection operator and defined by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nary>
                  </m:oMath>
                </a14:m>
                <a:r>
                  <a:rPr lang="en-US" altLang="zh-TW"/>
                  <a:t>.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TW"/>
                  <a:t> is the beam direction. 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Take a Fourier transformation and a convolution becomes a product.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Then we have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𝐹𝐼</m:t>
                        </m:r>
                      </m:e>
                    </m:d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𝐹𝑃𝑓</m:t>
                    </m:r>
                  </m:oMath>
                </a14:m>
                <a:r>
                  <a:rPr lang="en-US" altLang="zh-TW"/>
                  <a:t> where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/>
                  <a:t> denotes the Fourier transform.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The power spectrum of the image is given by the squared magnitudes: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𝐹𝐼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𝐹𝑃𝑓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The power spectrum vanishes on rings of radial frequencies that correspond to zero crossings of the CTF. </a:t>
                </a:r>
              </a:p>
              <a:p>
                <a:endParaRPr lang="en-US" altLang="zh-TW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817" y="1029191"/>
                <a:ext cx="8373292" cy="4957469"/>
              </a:xfrm>
              <a:blipFill>
                <a:blip r:embed="rId3"/>
                <a:stretch>
                  <a:fillRect l="-1748" t="-1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467" y="1090922"/>
            <a:ext cx="2521208" cy="21842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529" y="3275194"/>
            <a:ext cx="3376417" cy="322897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187467" y="3507925"/>
            <a:ext cx="1145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TW" sz="1400">
                <a:solidFill>
                  <a:schemeClr val="bg1"/>
                </a:solidFill>
              </a:rPr>
              <a:t>the experimental power spectrum</a:t>
            </a:r>
            <a:endParaRPr lang="zh-TW" altLang="en-US" sz="1400">
              <a:solidFill>
                <a:schemeClr val="bg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556470" y="3454491"/>
            <a:ext cx="126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chemeClr val="bg1"/>
                </a:solidFill>
              </a:rPr>
              <a:t> the circularly averaged PS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0998070" y="5463440"/>
            <a:ext cx="945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>
                <a:solidFill>
                  <a:schemeClr val="bg1"/>
                </a:solidFill>
              </a:rPr>
              <a:t> the fitted CTF</a:t>
            </a:r>
            <a:r>
              <a:rPr lang="en-US" altLang="zh-TW" sz="1400" baseline="30000">
                <a:solidFill>
                  <a:schemeClr val="bg1"/>
                </a:solidFill>
              </a:rPr>
              <a:t>2</a:t>
            </a:r>
            <a:r>
              <a:rPr lang="en-US" altLang="zh-TW" sz="1400">
                <a:solidFill>
                  <a:schemeClr val="bg1"/>
                </a:solidFill>
              </a:rPr>
              <a:t>(|</a:t>
            </a:r>
            <a:r>
              <a:rPr lang="en-US" altLang="zh-TW" sz="1400" i="1">
                <a:solidFill>
                  <a:schemeClr val="bg1"/>
                </a:solidFill>
              </a:rPr>
              <a:t>k</a:t>
            </a:r>
            <a:r>
              <a:rPr lang="en-US" altLang="zh-TW" sz="1400">
                <a:solidFill>
                  <a:schemeClr val="bg1"/>
                </a:solidFill>
              </a:rPr>
              <a:t>|)</a:t>
            </a:r>
            <a:endParaRPr lang="zh-TW" altLang="en-US" sz="140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804533" y="2419845"/>
            <a:ext cx="10597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200"/>
              <a:t>Blurred image</a:t>
            </a:r>
            <a:endParaRPr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747919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/>
              <a:t>Direct electron detectors and beam-induced motion</a:t>
            </a:r>
            <a:endParaRPr lang="zh-TW" alt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68680" y="911625"/>
                <a:ext cx="10549890" cy="5654275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Direct electron detector (DED) cameras were introduced into </a:t>
                </a:r>
                <a:r>
                  <a:rPr lang="en-US" altLang="zh-TW" err="1"/>
                  <a:t>cryo</a:t>
                </a:r>
                <a:r>
                  <a:rPr lang="en-US" altLang="zh-TW"/>
                  <a:t>-EM since 2012.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DED cameras directly detect electrons even a single electron hit. This is highly efficient (better SNR) than CCD cameras.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DED cameras have a high frame rate and can operate in a video mode, recording 40 frames during 2 s of exposure time. 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/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/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/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/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There is movement of the specimen between individual movie frames. Particle movements are as large as 20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Å</m:t>
                    </m:r>
                  </m:oMath>
                </a14:m>
                <a:r>
                  <a:rPr lang="en-US" altLang="zh-TW"/>
                  <a:t>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This movement due to exposure is termed beam-induced motion, which may be related to inelastic scattering.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Beam-induced motion causes the image blur which can be corrected by alignment of individual movie frames.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8680" y="911625"/>
                <a:ext cx="10549890" cy="5654275"/>
              </a:xfrm>
              <a:blipFill>
                <a:blip r:embed="rId2"/>
                <a:stretch>
                  <a:fillRect l="-1329" t="-1079" r="-1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0" y="2381442"/>
            <a:ext cx="4331970" cy="227150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760970" y="2523155"/>
            <a:ext cx="30518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/>
              <a:t>Apollo, direct electron detector camera, produced by Direct Electron Inc. Image from </a:t>
            </a:r>
            <a:r>
              <a:rPr lang="en-US" altLang="zh-TW" sz="1400">
                <a:hlinkClick r:id="rId4"/>
              </a:rPr>
              <a:t>Direct Electron</a:t>
            </a:r>
            <a:r>
              <a:rPr lang="en-US" altLang="zh-TW" sz="1400"/>
              <a:t> </a:t>
            </a:r>
            <a:endParaRPr lang="zh-TW" altLang="en-US" sz="1400"/>
          </a:p>
        </p:txBody>
      </p:sp>
    </p:spTree>
    <p:extLst>
      <p:ext uri="{BB962C8B-B14F-4D97-AF65-F5344CB8AC3E}">
        <p14:creationId xmlns:p14="http://schemas.microsoft.com/office/powerpoint/2010/main" val="817203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Progressing micrograph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#/08/2021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909110" y="1541304"/>
            <a:ext cx="10434740" cy="2557719"/>
            <a:chOff x="1437797" y="1448314"/>
            <a:chExt cx="10434740" cy="2557719"/>
          </a:xfrm>
        </p:grpSpPr>
        <p:grpSp>
          <p:nvGrpSpPr>
            <p:cNvPr id="19" name="群組 18"/>
            <p:cNvGrpSpPr/>
            <p:nvPr/>
          </p:nvGrpSpPr>
          <p:grpSpPr>
            <a:xfrm>
              <a:off x="1437797" y="1690482"/>
              <a:ext cx="1425931" cy="2069040"/>
              <a:chOff x="2615227" y="2727702"/>
              <a:chExt cx="954324" cy="1193369"/>
            </a:xfrm>
          </p:grpSpPr>
          <p:cxnSp>
            <p:nvCxnSpPr>
              <p:cNvPr id="6" name="直線接點 5"/>
              <p:cNvCxnSpPr/>
              <p:nvPr/>
            </p:nvCxnSpPr>
            <p:spPr>
              <a:xfrm flipV="1">
                <a:off x="2615227" y="2727702"/>
                <a:ext cx="954324" cy="6378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/>
              <p:cNvCxnSpPr/>
              <p:nvPr/>
            </p:nvCxnSpPr>
            <p:spPr>
              <a:xfrm>
                <a:off x="2615227" y="3361025"/>
                <a:ext cx="954324" cy="5600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文字方塊 19"/>
            <p:cNvSpPr txBox="1"/>
            <p:nvPr/>
          </p:nvSpPr>
          <p:spPr>
            <a:xfrm>
              <a:off x="2980616" y="1448314"/>
              <a:ext cx="70517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First</a:t>
              </a:r>
              <a:r>
                <a:rPr lang="zh-TW" altLang="en-US" sz="2200"/>
                <a:t>：</a:t>
              </a:r>
              <a:r>
                <a:rPr lang="en-US" altLang="zh-TW" sz="2200"/>
                <a:t>Motion correction , CTF correction , particle picking</a:t>
              </a:r>
              <a:endParaRPr lang="zh-TW" altLang="en-US" sz="22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2980616" y="3575146"/>
              <a:ext cx="889192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200"/>
                <a:t>Second</a:t>
              </a:r>
              <a:r>
                <a:rPr lang="zh-TW" altLang="en-US" sz="2200"/>
                <a:t>：</a:t>
              </a:r>
              <a:r>
                <a:rPr lang="en-US" altLang="zh-TW" sz="2200"/>
                <a:t>2D classification, 3D reconstruction, and 3D heterogeneity analysis</a:t>
              </a:r>
              <a:endParaRPr lang="zh-TW" altLang="en-US" sz="2200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2869751" y="2078934"/>
            <a:ext cx="7554002" cy="430887"/>
            <a:chOff x="2869751" y="2078934"/>
            <a:chExt cx="7554002" cy="430887"/>
          </a:xfrm>
        </p:grpSpPr>
        <p:sp>
          <p:nvSpPr>
            <p:cNvPr id="23" name="文字方塊 22"/>
            <p:cNvSpPr txBox="1"/>
            <p:nvPr/>
          </p:nvSpPr>
          <p:spPr>
            <a:xfrm>
              <a:off x="3372024" y="2078934"/>
              <a:ext cx="70517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Rely on classical image &amp; signal processing</a:t>
              </a:r>
              <a:endParaRPr lang="zh-TW" altLang="en-US" sz="2200"/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2869751" y="2191558"/>
              <a:ext cx="431388" cy="2056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2869751" y="4223624"/>
            <a:ext cx="7554002" cy="430887"/>
            <a:chOff x="2869751" y="2078934"/>
            <a:chExt cx="7554002" cy="430887"/>
          </a:xfrm>
        </p:grpSpPr>
        <p:sp>
          <p:nvSpPr>
            <p:cNvPr id="32" name="文字方塊 31"/>
            <p:cNvSpPr txBox="1"/>
            <p:nvPr/>
          </p:nvSpPr>
          <p:spPr>
            <a:xfrm>
              <a:off x="3372024" y="2078934"/>
              <a:ext cx="70517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Statistical estimation &amp; optimization</a:t>
              </a:r>
              <a:endParaRPr lang="zh-TW" altLang="en-US" sz="2200"/>
            </a:p>
          </p:txBody>
        </p:sp>
        <p:sp>
          <p:nvSpPr>
            <p:cNvPr id="33" name="向右箭號 32"/>
            <p:cNvSpPr/>
            <p:nvPr/>
          </p:nvSpPr>
          <p:spPr>
            <a:xfrm>
              <a:off x="2869751" y="2191558"/>
              <a:ext cx="431388" cy="2056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779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Motion Correction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#/08/2021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3" name="群組 2"/>
          <p:cNvGrpSpPr/>
          <p:nvPr/>
        </p:nvGrpSpPr>
        <p:grpSpPr>
          <a:xfrm>
            <a:off x="3481487" y="1485841"/>
            <a:ext cx="954323" cy="691568"/>
            <a:chOff x="2701606" y="1227532"/>
            <a:chExt cx="954323" cy="691568"/>
          </a:xfrm>
        </p:grpSpPr>
        <p:cxnSp>
          <p:nvCxnSpPr>
            <p:cNvPr id="6" name="直線接點 5"/>
            <p:cNvCxnSpPr/>
            <p:nvPr/>
          </p:nvCxnSpPr>
          <p:spPr>
            <a:xfrm flipV="1">
              <a:off x="2701606" y="1227532"/>
              <a:ext cx="954323" cy="3519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>
              <a:off x="2701606" y="1575050"/>
              <a:ext cx="946303" cy="3440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字方塊 7"/>
          <p:cNvSpPr txBox="1"/>
          <p:nvPr/>
        </p:nvSpPr>
        <p:spPr>
          <a:xfrm>
            <a:off x="1185343" y="1616182"/>
            <a:ext cx="22961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/>
              <a:t>Motion</a:t>
            </a:r>
            <a:r>
              <a:rPr lang="en-US" altLang="zh-TW"/>
              <a:t> </a:t>
            </a:r>
            <a:r>
              <a:rPr lang="en-US" altLang="zh-TW" sz="2200"/>
              <a:t>Correction</a:t>
            </a:r>
            <a:endParaRPr lang="zh-TW" altLang="en-US" sz="2200"/>
          </a:p>
        </p:txBody>
      </p:sp>
      <p:sp>
        <p:nvSpPr>
          <p:cNvPr id="10" name="文字方塊 9"/>
          <p:cNvSpPr txBox="1"/>
          <p:nvPr/>
        </p:nvSpPr>
        <p:spPr>
          <a:xfrm>
            <a:off x="4435810" y="1270397"/>
            <a:ext cx="22961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/>
              <a:t>Alignment</a:t>
            </a:r>
            <a:endParaRPr lang="zh-TW" altLang="en-US" sz="2200"/>
          </a:p>
        </p:txBody>
      </p:sp>
      <p:sp>
        <p:nvSpPr>
          <p:cNvPr id="11" name="文字方塊 10"/>
          <p:cNvSpPr txBox="1"/>
          <p:nvPr/>
        </p:nvSpPr>
        <p:spPr>
          <a:xfrm>
            <a:off x="4435810" y="1969326"/>
            <a:ext cx="22961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/>
              <a:t>Average</a:t>
            </a:r>
            <a:endParaRPr lang="zh-TW" altLang="en-US" sz="220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097280" y="2769671"/>
          <a:ext cx="9178098" cy="2269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068">
                  <a:extLst>
                    <a:ext uri="{9D8B030D-6E8A-4147-A177-3AD203B41FA5}">
                      <a16:colId xmlns:a16="http://schemas.microsoft.com/office/drawing/2014/main" val="2540638373"/>
                    </a:ext>
                  </a:extLst>
                </a:gridCol>
                <a:gridCol w="7559030">
                  <a:extLst>
                    <a:ext uri="{9D8B030D-6E8A-4147-A177-3AD203B41FA5}">
                      <a16:colId xmlns:a16="http://schemas.microsoft.com/office/drawing/2014/main" val="2883290714"/>
                    </a:ext>
                  </a:extLst>
                </a:gridCol>
              </a:tblGrid>
              <a:tr h="418150">
                <a:tc>
                  <a:txBody>
                    <a:bodyPr/>
                    <a:lstStyle/>
                    <a:p>
                      <a:pPr algn="ctr"/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Early</a:t>
                      </a:r>
                      <a:r>
                        <a:rPr lang="en-US" altLang="zh-TW" sz="2000" baseline="0"/>
                        <a:t> method for motion correction </a:t>
                      </a:r>
                      <a:endParaRPr lang="zh-TW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284959"/>
                  </a:ext>
                </a:extLst>
              </a:tr>
              <a:tr h="73176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000"/>
                        <a:t>how</a:t>
                      </a:r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/>
                    </a:p>
                    <a:p>
                      <a:pPr algn="ctr"/>
                      <a:endParaRPr lang="en-US" altLang="zh-TW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926538"/>
                  </a:ext>
                </a:extLst>
              </a:tr>
              <a:tr h="4181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problem</a:t>
                      </a:r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 particles move at different velocities and direction</a:t>
                      </a:r>
                      <a:endParaRPr lang="zh-TW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855172"/>
                  </a:ext>
                </a:extLst>
              </a:tr>
              <a:tr h="4181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solution</a:t>
                      </a:r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000"/>
                    </a:p>
                    <a:p>
                      <a:pPr algn="ctr"/>
                      <a:endParaRPr lang="en-US" altLang="zh-TW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32898"/>
                  </a:ext>
                </a:extLst>
              </a:tr>
            </a:tbl>
          </a:graphicData>
        </a:graphic>
      </p:graphicFrame>
      <p:grpSp>
        <p:nvGrpSpPr>
          <p:cNvPr id="19" name="群組 18"/>
          <p:cNvGrpSpPr/>
          <p:nvPr/>
        </p:nvGrpSpPr>
        <p:grpSpPr>
          <a:xfrm>
            <a:off x="3717558" y="3245796"/>
            <a:ext cx="4817843" cy="630653"/>
            <a:chOff x="6723934" y="1235430"/>
            <a:chExt cx="4817843" cy="630653"/>
          </a:xfrm>
        </p:grpSpPr>
        <p:sp>
          <p:nvSpPr>
            <p:cNvPr id="14" name="文字方塊 13"/>
            <p:cNvSpPr txBox="1"/>
            <p:nvPr/>
          </p:nvSpPr>
          <p:spPr>
            <a:xfrm>
              <a:off x="6723934" y="1465973"/>
              <a:ext cx="19706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/>
                <a:t>Relative motion </a:t>
              </a:r>
              <a:endParaRPr lang="zh-TW" altLang="en-US" sz="2000"/>
            </a:p>
          </p:txBody>
        </p:sp>
        <p:sp>
          <p:nvSpPr>
            <p:cNvPr id="16" name="向右箭號 15"/>
            <p:cNvSpPr/>
            <p:nvPr/>
          </p:nvSpPr>
          <p:spPr>
            <a:xfrm>
              <a:off x="8547378" y="1554117"/>
              <a:ext cx="1353079" cy="1471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8416877" y="1235430"/>
              <a:ext cx="15521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/>
                <a:t>Least  square</a:t>
              </a:r>
              <a:endParaRPr lang="zh-TW" altLang="en-US" sz="200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9571162" y="1462217"/>
              <a:ext cx="19706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/>
                <a:t>Frame shift</a:t>
              </a:r>
              <a:endParaRPr lang="zh-TW" altLang="en-US" sz="2000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2018956" y="4289541"/>
            <a:ext cx="7991958" cy="707886"/>
            <a:chOff x="6723934" y="1366015"/>
            <a:chExt cx="4584137" cy="707886"/>
          </a:xfrm>
        </p:grpSpPr>
        <p:sp>
          <p:nvSpPr>
            <p:cNvPr id="22" name="文字方塊 21"/>
            <p:cNvSpPr txBox="1"/>
            <p:nvPr/>
          </p:nvSpPr>
          <p:spPr>
            <a:xfrm>
              <a:off x="6723934" y="1465973"/>
              <a:ext cx="19706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/>
                <a:t>Velocity field </a:t>
              </a:r>
              <a:endParaRPr lang="zh-TW" altLang="en-US" sz="2000"/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8269218" y="1646807"/>
              <a:ext cx="1545763" cy="1492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24" name="矩形 23"/>
            <p:cNvSpPr/>
            <p:nvPr/>
          </p:nvSpPr>
          <p:spPr>
            <a:xfrm>
              <a:off x="8031862" y="1366015"/>
              <a:ext cx="210519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/>
                <a:t>smooth with respect to </a:t>
              </a:r>
            </a:p>
            <a:p>
              <a:pPr algn="ctr"/>
              <a:r>
                <a:rPr lang="en-US" altLang="zh-TW" sz="2000" err="1"/>
                <a:t>location,time</a:t>
              </a:r>
              <a:endParaRPr lang="zh-TW" altLang="en-US" sz="200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9337456" y="1519903"/>
              <a:ext cx="19706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/>
                <a:t>Be estimated</a:t>
              </a:r>
              <a:endParaRPr lang="zh-TW" altLang="en-US" sz="2000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1508748" y="5512336"/>
            <a:ext cx="4032254" cy="430887"/>
            <a:chOff x="976394" y="5557123"/>
            <a:chExt cx="2885988" cy="332347"/>
          </a:xfrm>
        </p:grpSpPr>
        <p:sp>
          <p:nvSpPr>
            <p:cNvPr id="26" name="向右箭號 25"/>
            <p:cNvSpPr/>
            <p:nvPr/>
          </p:nvSpPr>
          <p:spPr>
            <a:xfrm>
              <a:off x="976394" y="5579390"/>
              <a:ext cx="650588" cy="2634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664272" y="5557123"/>
              <a:ext cx="2198110" cy="3323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200"/>
                <a:t>Dose-weighted averaging</a:t>
              </a:r>
              <a:endParaRPr lang="zh-TW" altLang="en-US" sz="2200"/>
            </a:p>
          </p:txBody>
        </p:sp>
      </p:grpSp>
    </p:spTree>
    <p:extLst>
      <p:ext uri="{BB962C8B-B14F-4D97-AF65-F5344CB8AC3E}">
        <p14:creationId xmlns:p14="http://schemas.microsoft.com/office/powerpoint/2010/main" val="416529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CTF estimation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94310" y="1460265"/>
                <a:ext cx="7726680" cy="4957469"/>
              </a:xfrm>
            </p:spPr>
            <p:txBody>
              <a:bodyPr/>
              <a:lstStyle/>
              <a:p>
                <a:r>
                  <a:rPr lang="en-US" altLang="zh-TW"/>
                  <a:t>Three defocus parameters of the CTF are estimated from the power spectrum of the whole micrograph: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PSD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PSD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PSD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altLang="zh-TW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The power spectral density, PSD, of the micrograph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PSD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altLang="zh-TW"/>
                  <a:t>;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The CTF H;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The average PSD of the particles and other contaminants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PSD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TW"/>
                  <a:t>;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The PSD of the background 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PSD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TW"/>
                  <a:t>.</a:t>
                </a:r>
              </a:p>
              <a:p>
                <a:pPr marL="0" indent="0">
                  <a:buNone/>
                </a:pPr>
                <a:r>
                  <a:rPr lang="en-US" altLang="zh-TW"/>
                  <a:t>The background term can be estimated by local averaging of the radial profile, by fitting a low-degree polynomial or by linear programming methods. The local minima of the background-subtracted PSD correspond to the zero crossings of the CTF, from which the defocus value can be estimated.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zh-TW" altLang="en-US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310" y="1460265"/>
                <a:ext cx="7726680" cy="4957469"/>
              </a:xfrm>
              <a:blipFill>
                <a:blip r:embed="rId2"/>
                <a:stretch>
                  <a:fillRect l="-2052" t="-1353" r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194" y="1561082"/>
            <a:ext cx="4098951" cy="383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1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CTF correction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911625"/>
                <a:ext cx="10058400" cy="56542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b="0"/>
                  <a:t>Supposed we have image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TW" b="0"/>
                  <a:t>, object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zh-TW" b="0"/>
                  <a:t>, and point spread function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𝑃𝑆𝐹</m:t>
                    </m:r>
                  </m:oMath>
                </a14:m>
                <a:r>
                  <a:rPr lang="en-US" altLang="zh-TW" b="0"/>
                  <a:t>.</a:t>
                </a:r>
              </a:p>
              <a:p>
                <a:r>
                  <a:rPr lang="en-US" altLang="zh-TW" b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𝑃𝑆𝐹</m:t>
                    </m:r>
                  </m:oMath>
                </a14:m>
                <a:r>
                  <a:rPr lang="en-US" altLang="zh-TW">
                    <a:sym typeface="Wingdings" panose="05000000000000000000" pitchFamily="2" charset="2"/>
                  </a:rPr>
                  <a:t> 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𝐹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𝐹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𝑃𝑆𝐹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𝐹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𝑂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𝐹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𝑃𝑆𝐹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𝐹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𝑂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}∙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𝐶𝑇𝐹</m:t>
                    </m:r>
                  </m:oMath>
                </a14:m>
                <a:endParaRPr lang="en-US" altLang="zh-TW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𝐶𝑇𝐹</m:t>
                        </m:r>
                      </m:den>
                    </m:f>
                  </m:oMath>
                </a14:m>
                <a:r>
                  <a:rPr lang="en-US" altLang="zh-TW"/>
                  <a:t> </a:t>
                </a:r>
                <a:r>
                  <a:rPr lang="en-US" altLang="zh-TW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𝑂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𝐹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𝐹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{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𝐼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}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𝐶𝑇𝐹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TW"/>
                  <a:t>. This is the CTF correction for giving better visual sense of object.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There are two difficulties that the zero crossings of the CTF and the decay of the envelope function at high frequencies.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The CTF is zero at certain frequencies.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The CTF amplitude is so low at high frequencies. 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/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/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Another approach: Wiener filtering. Wiener filter minimizes the mean-squared error (MSE) among all linear filters and employs the spectral SNR (=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PSD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PSD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/>
                  <a:t>). 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Wiener filtering has better amplitude correction but information at zero cannot be recovered.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911625"/>
                <a:ext cx="10058400" cy="5654275"/>
              </a:xfrm>
              <a:blipFill>
                <a:blip r:embed="rId2"/>
                <a:stretch>
                  <a:fillRect l="-1455" t="-118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915" y="2989493"/>
            <a:ext cx="4269179" cy="197629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211926" y="3977640"/>
            <a:ext cx="5828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TW" sz="2000"/>
              <a:t>One approach: phase flipping. Convert the sign of H and apply to the images.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0147295" y="4712855"/>
            <a:ext cx="1225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/>
              <a:t>Image from </a:t>
            </a:r>
            <a:r>
              <a:rPr lang="en-US" altLang="zh-TW" sz="1200">
                <a:hlinkClick r:id="rId4"/>
              </a:rPr>
              <a:t>here</a:t>
            </a:r>
            <a:endParaRPr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1027647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Particle picking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#/08/2021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向右箭號 6"/>
          <p:cNvSpPr/>
          <p:nvPr/>
        </p:nvSpPr>
        <p:spPr>
          <a:xfrm>
            <a:off x="1097280" y="1246300"/>
            <a:ext cx="871005" cy="281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022304" y="1173079"/>
            <a:ext cx="402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/>
              <a:t>To meet 3D reconstruction input </a:t>
            </a:r>
            <a:endParaRPr lang="zh-TW" altLang="en-US" sz="2200"/>
          </a:p>
        </p:txBody>
      </p:sp>
      <p:grpSp>
        <p:nvGrpSpPr>
          <p:cNvPr id="36" name="群組 35"/>
          <p:cNvGrpSpPr/>
          <p:nvPr/>
        </p:nvGrpSpPr>
        <p:grpSpPr>
          <a:xfrm>
            <a:off x="1037573" y="1605758"/>
            <a:ext cx="10907635" cy="1986969"/>
            <a:chOff x="1037573" y="1605758"/>
            <a:chExt cx="10907635" cy="1986969"/>
          </a:xfrm>
        </p:grpSpPr>
        <p:grpSp>
          <p:nvGrpSpPr>
            <p:cNvPr id="9" name="群組 8"/>
            <p:cNvGrpSpPr/>
            <p:nvPr/>
          </p:nvGrpSpPr>
          <p:grpSpPr>
            <a:xfrm>
              <a:off x="3256930" y="2040212"/>
              <a:ext cx="966484" cy="1337072"/>
              <a:chOff x="2701606" y="852564"/>
              <a:chExt cx="966484" cy="1337072"/>
            </a:xfrm>
          </p:grpSpPr>
          <p:cxnSp>
            <p:nvCxnSpPr>
              <p:cNvPr id="10" name="直線接點 9"/>
              <p:cNvCxnSpPr/>
              <p:nvPr/>
            </p:nvCxnSpPr>
            <p:spPr>
              <a:xfrm flipV="1">
                <a:off x="2701606" y="852564"/>
                <a:ext cx="839564" cy="7269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/>
              <p:cNvCxnSpPr>
                <a:endCxn id="16" idx="1"/>
              </p:cNvCxnSpPr>
              <p:nvPr/>
            </p:nvCxnSpPr>
            <p:spPr>
              <a:xfrm>
                <a:off x="2701606" y="1575050"/>
                <a:ext cx="966484" cy="6145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字方塊 14"/>
            <p:cNvSpPr txBox="1"/>
            <p:nvPr/>
          </p:nvSpPr>
          <p:spPr>
            <a:xfrm>
              <a:off x="1037573" y="2510366"/>
              <a:ext cx="22193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Particle Detection</a:t>
              </a:r>
              <a:endParaRPr lang="zh-TW" altLang="en-US" sz="220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223414" y="3161840"/>
              <a:ext cx="7310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SNR</a:t>
              </a:r>
              <a:endParaRPr lang="zh-TW" altLang="en-US" sz="2200"/>
            </a:p>
          </p:txBody>
        </p:sp>
        <p:grpSp>
          <p:nvGrpSpPr>
            <p:cNvPr id="32" name="群組 31"/>
            <p:cNvGrpSpPr/>
            <p:nvPr/>
          </p:nvGrpSpPr>
          <p:grpSpPr>
            <a:xfrm>
              <a:off x="4096494" y="1605758"/>
              <a:ext cx="7848714" cy="1616407"/>
              <a:chOff x="4100479" y="1615191"/>
              <a:chExt cx="7848714" cy="1616407"/>
            </a:xfrm>
          </p:grpSpPr>
          <p:sp>
            <p:nvSpPr>
              <p:cNvPr id="17" name="文字方塊 16"/>
              <p:cNvSpPr txBox="1"/>
              <p:nvPr/>
            </p:nvSpPr>
            <p:spPr>
              <a:xfrm>
                <a:off x="4100479" y="1877440"/>
                <a:ext cx="126503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/>
                  <a:t>Contrast</a:t>
                </a:r>
                <a:endParaRPr lang="zh-TW" altLang="en-US" sz="2200"/>
              </a:p>
            </p:txBody>
          </p:sp>
          <p:sp>
            <p:nvSpPr>
              <p:cNvPr id="18" name="向右箭號 17"/>
              <p:cNvSpPr/>
              <p:nvPr/>
            </p:nvSpPr>
            <p:spPr>
              <a:xfrm>
                <a:off x="5365513" y="1974636"/>
                <a:ext cx="1143401" cy="2423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5223001" y="1615191"/>
                <a:ext cx="14284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/>
                  <a:t>Depend on</a:t>
                </a:r>
                <a:endParaRPr lang="zh-TW" altLang="en-US" sz="2000"/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6508914" y="1884786"/>
                <a:ext cx="43708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 b="1"/>
                  <a:t>CTF</a:t>
                </a:r>
                <a:r>
                  <a:rPr lang="en-US" altLang="zh-TW" sz="2200"/>
                  <a:t> (low frequency improve contrast)</a:t>
                </a:r>
                <a:endParaRPr lang="zh-TW" altLang="en-US" sz="2200"/>
              </a:p>
            </p:txBody>
          </p:sp>
          <p:cxnSp>
            <p:nvCxnSpPr>
              <p:cNvPr id="24" name="弧形接點 23"/>
              <p:cNvCxnSpPr/>
              <p:nvPr/>
            </p:nvCxnSpPr>
            <p:spPr>
              <a:xfrm>
                <a:off x="7370993" y="2262669"/>
                <a:ext cx="340962" cy="332226"/>
              </a:xfrm>
              <a:prstGeom prst="curvedConnector3">
                <a:avLst>
                  <a:gd name="adj1" fmla="val -454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字方塊 28"/>
              <p:cNvSpPr txBox="1"/>
              <p:nvPr/>
            </p:nvSpPr>
            <p:spPr>
              <a:xfrm>
                <a:off x="7739480" y="2369824"/>
                <a:ext cx="31181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/>
                  <a:t>By Volta Phase Plate</a:t>
                </a:r>
                <a:endParaRPr lang="zh-TW" altLang="en-US" sz="2200"/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>
                <a:off x="8109889" y="2800711"/>
                <a:ext cx="383930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/>
                  <a:t>Cons</a:t>
                </a:r>
                <a:r>
                  <a:rPr lang="zh-TW" altLang="en-US" sz="2200"/>
                  <a:t> </a:t>
                </a:r>
                <a:r>
                  <a:rPr lang="en-US" altLang="zh-TW" sz="2200"/>
                  <a:t>:</a:t>
                </a:r>
                <a:r>
                  <a:rPr lang="zh-TW" altLang="en-US" sz="2200"/>
                  <a:t> </a:t>
                </a:r>
                <a:r>
                  <a:rPr lang="en-US" altLang="zh-TW" sz="2200"/>
                  <a:t>unstable , phase drift</a:t>
                </a:r>
                <a:endParaRPr lang="zh-TW" altLang="en-US" sz="2200"/>
              </a:p>
            </p:txBody>
          </p:sp>
        </p:grpSp>
      </p:grpSp>
      <p:sp>
        <p:nvSpPr>
          <p:cNvPr id="37" name="矩形 36"/>
          <p:cNvSpPr/>
          <p:nvPr/>
        </p:nvSpPr>
        <p:spPr>
          <a:xfrm>
            <a:off x="922129" y="3712234"/>
            <a:ext cx="2754583" cy="470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</a:rPr>
              <a:t>Automatic picking</a:t>
            </a: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向右箭號 38"/>
          <p:cNvSpPr/>
          <p:nvPr/>
        </p:nvSpPr>
        <p:spPr>
          <a:xfrm>
            <a:off x="1428416" y="4265759"/>
            <a:ext cx="593888" cy="104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2207431" y="4126931"/>
            <a:ext cx="277864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200"/>
              <a:t>Heterogeneity analysis</a:t>
            </a:r>
            <a:endParaRPr lang="zh-TW" altLang="en-US" sz="2200"/>
          </a:p>
        </p:txBody>
      </p:sp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861703" y="4820906"/>
          <a:ext cx="941456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647">
                  <a:extLst>
                    <a:ext uri="{9D8B030D-6E8A-4147-A177-3AD203B41FA5}">
                      <a16:colId xmlns:a16="http://schemas.microsoft.com/office/drawing/2014/main" val="3735780158"/>
                    </a:ext>
                  </a:extLst>
                </a:gridCol>
                <a:gridCol w="3763460">
                  <a:extLst>
                    <a:ext uri="{9D8B030D-6E8A-4147-A177-3AD203B41FA5}">
                      <a16:colId xmlns:a16="http://schemas.microsoft.com/office/drawing/2014/main" val="1079395662"/>
                    </a:ext>
                  </a:extLst>
                </a:gridCol>
                <a:gridCol w="3763460">
                  <a:extLst>
                    <a:ext uri="{9D8B030D-6E8A-4147-A177-3AD203B41FA5}">
                      <a16:colId xmlns:a16="http://schemas.microsoft.com/office/drawing/2014/main" val="3740859668"/>
                    </a:ext>
                  </a:extLst>
                </a:gridCol>
              </a:tblGrid>
              <a:tr h="372526">
                <a:tc>
                  <a:txBody>
                    <a:bodyPr/>
                    <a:lstStyle/>
                    <a:p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Pros</a:t>
                      </a:r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/>
                        <a:t>Cons</a:t>
                      </a:r>
                      <a:endParaRPr lang="zh-TW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36641"/>
                  </a:ext>
                </a:extLst>
              </a:tr>
              <a:tr h="5635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Template</a:t>
                      </a:r>
                      <a:r>
                        <a:rPr lang="en-US" altLang="zh-TW" sz="2000" baseline="0"/>
                        <a:t> matching </a:t>
                      </a:r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Simple</a:t>
                      </a:r>
                      <a:r>
                        <a:rPr lang="en-US" altLang="zh-TW" sz="2000" baseline="0"/>
                        <a:t> </a:t>
                      </a:r>
                    </a:p>
                    <a:p>
                      <a:pPr algn="ctr"/>
                      <a:r>
                        <a:rPr lang="en-US" altLang="zh-TW" sz="2000" baseline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Model bias</a:t>
                      </a:r>
                      <a:r>
                        <a:rPr lang="en-US" altLang="zh-TW" sz="2000" baseline="0"/>
                        <a:t> </a:t>
                      </a:r>
                    </a:p>
                    <a:p>
                      <a:pPr algn="ctr"/>
                      <a:r>
                        <a:rPr lang="en-US" altLang="zh-TW" sz="2000" baseline="0"/>
                        <a:t>(Einstein from noise)</a:t>
                      </a:r>
                      <a:endParaRPr lang="zh-TW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094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7" grpId="0"/>
      <p:bldP spid="39" grpId="0" animBg="1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569A-74DF-4030-AD4D-CA768431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Three-dimensional reconstruction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E0A75-6C61-4194-AC62-5CD8C36A5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#/08/2021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66AD-FCB1-408B-8795-46C2D959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1164214" y="1353540"/>
            <a:ext cx="21770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/>
              <a:t>3D reconstruction</a:t>
            </a:r>
            <a:endParaRPr lang="zh-TW" altLang="en-US" sz="2000"/>
          </a:p>
        </p:txBody>
      </p:sp>
      <p:grpSp>
        <p:nvGrpSpPr>
          <p:cNvPr id="16" name="群組 15"/>
          <p:cNvGrpSpPr/>
          <p:nvPr/>
        </p:nvGrpSpPr>
        <p:grpSpPr>
          <a:xfrm>
            <a:off x="3341250" y="1182682"/>
            <a:ext cx="990531" cy="772602"/>
            <a:chOff x="2252732" y="2757038"/>
            <a:chExt cx="990531" cy="772602"/>
          </a:xfrm>
        </p:grpSpPr>
        <p:grpSp>
          <p:nvGrpSpPr>
            <p:cNvPr id="7" name="群組 6"/>
            <p:cNvGrpSpPr/>
            <p:nvPr/>
          </p:nvGrpSpPr>
          <p:grpSpPr>
            <a:xfrm>
              <a:off x="2252732" y="2757038"/>
              <a:ext cx="990531" cy="353730"/>
              <a:chOff x="2701606" y="1227532"/>
              <a:chExt cx="990531" cy="353730"/>
            </a:xfrm>
          </p:grpSpPr>
          <p:cxnSp>
            <p:nvCxnSpPr>
              <p:cNvPr id="8" name="直線接點 7"/>
              <p:cNvCxnSpPr/>
              <p:nvPr/>
            </p:nvCxnSpPr>
            <p:spPr>
              <a:xfrm flipV="1">
                <a:off x="2701606" y="1227532"/>
                <a:ext cx="954323" cy="3519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接點 8"/>
              <p:cNvCxnSpPr/>
              <p:nvPr/>
            </p:nvCxnSpPr>
            <p:spPr>
              <a:xfrm flipV="1">
                <a:off x="2701606" y="1579528"/>
                <a:ext cx="990531" cy="17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直線接點 10"/>
            <p:cNvCxnSpPr/>
            <p:nvPr/>
          </p:nvCxnSpPr>
          <p:spPr>
            <a:xfrm>
              <a:off x="2252732" y="3111396"/>
              <a:ext cx="954323" cy="41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字方塊 17"/>
          <p:cNvSpPr txBox="1"/>
          <p:nvPr/>
        </p:nvSpPr>
        <p:spPr>
          <a:xfrm>
            <a:off x="4331781" y="976566"/>
            <a:ext cx="27252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/>
              <a:t>Mathematical</a:t>
            </a:r>
            <a:endParaRPr lang="zh-TW" altLang="en-US" sz="2200"/>
          </a:p>
        </p:txBody>
      </p:sp>
      <p:sp>
        <p:nvSpPr>
          <p:cNvPr id="19" name="文字方塊 18"/>
          <p:cNvSpPr txBox="1"/>
          <p:nvPr/>
        </p:nvSpPr>
        <p:spPr>
          <a:xfrm>
            <a:off x="4331781" y="1353539"/>
            <a:ext cx="27252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/>
              <a:t>Statistical</a:t>
            </a:r>
            <a:endParaRPr lang="zh-TW" altLang="en-US" sz="2200"/>
          </a:p>
        </p:txBody>
      </p:sp>
      <p:sp>
        <p:nvSpPr>
          <p:cNvPr id="20" name="文字方塊 19"/>
          <p:cNvSpPr txBox="1"/>
          <p:nvPr/>
        </p:nvSpPr>
        <p:spPr>
          <a:xfrm>
            <a:off x="4331781" y="1723090"/>
            <a:ext cx="27252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/>
              <a:t>Computational</a:t>
            </a:r>
            <a:endParaRPr lang="zh-TW" altLang="en-US" sz="2200"/>
          </a:p>
        </p:txBody>
      </p:sp>
      <p:sp>
        <p:nvSpPr>
          <p:cNvPr id="21" name="矩形 20"/>
          <p:cNvSpPr/>
          <p:nvPr/>
        </p:nvSpPr>
        <p:spPr>
          <a:xfrm>
            <a:off x="1325843" y="2917641"/>
            <a:ext cx="1889107" cy="76944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zh-TW" sz="2200">
                <a:ea typeface="新細明體"/>
              </a:rPr>
              <a:t>  Difficulties of </a:t>
            </a:r>
            <a:endParaRPr lang="en-US" altLang="zh-TW" sz="2200"/>
          </a:p>
          <a:p>
            <a:r>
              <a:rPr lang="en-US" altLang="zh-TW" sz="2200"/>
              <a:t>reconstruction</a:t>
            </a:r>
            <a:endParaRPr lang="zh-TW" altLang="en-US" sz="2200"/>
          </a:p>
        </p:txBody>
      </p:sp>
      <p:grpSp>
        <p:nvGrpSpPr>
          <p:cNvPr id="32" name="群組 31"/>
          <p:cNvGrpSpPr/>
          <p:nvPr/>
        </p:nvGrpSpPr>
        <p:grpSpPr>
          <a:xfrm>
            <a:off x="3179620" y="2752690"/>
            <a:ext cx="954323" cy="891363"/>
            <a:chOff x="3179620" y="2797299"/>
            <a:chExt cx="954323" cy="891363"/>
          </a:xfrm>
        </p:grpSpPr>
        <p:grpSp>
          <p:nvGrpSpPr>
            <p:cNvPr id="22" name="群組 21"/>
            <p:cNvGrpSpPr/>
            <p:nvPr/>
          </p:nvGrpSpPr>
          <p:grpSpPr>
            <a:xfrm>
              <a:off x="3179620" y="2797299"/>
              <a:ext cx="954323" cy="891363"/>
              <a:chOff x="2252732" y="2638277"/>
              <a:chExt cx="954323" cy="891363"/>
            </a:xfrm>
          </p:grpSpPr>
          <p:grpSp>
            <p:nvGrpSpPr>
              <p:cNvPr id="23" name="群組 22"/>
              <p:cNvGrpSpPr/>
              <p:nvPr/>
            </p:nvGrpSpPr>
            <p:grpSpPr>
              <a:xfrm>
                <a:off x="2252732" y="2638277"/>
                <a:ext cx="916130" cy="472491"/>
                <a:chOff x="2701606" y="1108771"/>
                <a:chExt cx="916130" cy="472491"/>
              </a:xfrm>
            </p:grpSpPr>
            <p:cxnSp>
              <p:nvCxnSpPr>
                <p:cNvPr id="25" name="直線接點 24"/>
                <p:cNvCxnSpPr/>
                <p:nvPr/>
              </p:nvCxnSpPr>
              <p:spPr>
                <a:xfrm flipV="1">
                  <a:off x="2701606" y="1108771"/>
                  <a:ext cx="890730" cy="47075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接點 25"/>
                <p:cNvCxnSpPr/>
                <p:nvPr/>
              </p:nvCxnSpPr>
              <p:spPr>
                <a:xfrm flipV="1">
                  <a:off x="2701606" y="1411033"/>
                  <a:ext cx="916130" cy="1702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直線接點 23"/>
              <p:cNvCxnSpPr/>
              <p:nvPr/>
            </p:nvCxnSpPr>
            <p:spPr>
              <a:xfrm>
                <a:off x="2252732" y="3111396"/>
                <a:ext cx="954323" cy="4182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直線接點 28"/>
            <p:cNvCxnSpPr/>
            <p:nvPr/>
          </p:nvCxnSpPr>
          <p:spPr>
            <a:xfrm>
              <a:off x="3189145" y="3273686"/>
              <a:ext cx="944798" cy="91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字方塊 32"/>
          <p:cNvSpPr txBox="1"/>
          <p:nvPr/>
        </p:nvSpPr>
        <p:spPr>
          <a:xfrm>
            <a:off x="4133943" y="2537246"/>
            <a:ext cx="27252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/>
              <a:t>Off-center</a:t>
            </a:r>
            <a:endParaRPr lang="zh-TW" altLang="en-US" sz="2200"/>
          </a:p>
        </p:txBody>
      </p:sp>
      <p:sp>
        <p:nvSpPr>
          <p:cNvPr id="34" name="文字方塊 33"/>
          <p:cNvSpPr txBox="1"/>
          <p:nvPr/>
        </p:nvSpPr>
        <p:spPr>
          <a:xfrm>
            <a:off x="4133943" y="2839508"/>
            <a:ext cx="27252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/>
              <a:t>Distorted by CTF</a:t>
            </a:r>
            <a:endParaRPr lang="zh-TW" altLang="en-US" sz="2200"/>
          </a:p>
        </p:txBody>
      </p:sp>
      <p:sp>
        <p:nvSpPr>
          <p:cNvPr id="35" name="文字方塊 34"/>
          <p:cNvSpPr txBox="1"/>
          <p:nvPr/>
        </p:nvSpPr>
        <p:spPr>
          <a:xfrm>
            <a:off x="4143468" y="3120403"/>
            <a:ext cx="27252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/>
              <a:t>Variability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4143468" y="3428609"/>
            <a:ext cx="27252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/>
              <a:t>Outlier</a:t>
            </a:r>
          </a:p>
        </p:txBody>
      </p:sp>
      <p:sp>
        <p:nvSpPr>
          <p:cNvPr id="37" name="矩形 36"/>
          <p:cNvSpPr/>
          <p:nvPr/>
        </p:nvSpPr>
        <p:spPr>
          <a:xfrm>
            <a:off x="814968" y="4013099"/>
            <a:ext cx="2754583" cy="47007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ea typeface="新細明體"/>
              </a:rPr>
              <a:t>Compare with CT </a:t>
            </a: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9" name="表格 38"/>
          <p:cNvGraphicFramePr>
            <a:graphicFrameLocks noGrp="1"/>
          </p:cNvGraphicFramePr>
          <p:nvPr/>
        </p:nvGraphicFramePr>
        <p:xfrm>
          <a:off x="1741113" y="4572517"/>
          <a:ext cx="9414567" cy="1646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647">
                  <a:extLst>
                    <a:ext uri="{9D8B030D-6E8A-4147-A177-3AD203B41FA5}">
                      <a16:colId xmlns:a16="http://schemas.microsoft.com/office/drawing/2014/main" val="3735780158"/>
                    </a:ext>
                  </a:extLst>
                </a:gridCol>
                <a:gridCol w="3763460">
                  <a:extLst>
                    <a:ext uri="{9D8B030D-6E8A-4147-A177-3AD203B41FA5}">
                      <a16:colId xmlns:a16="http://schemas.microsoft.com/office/drawing/2014/main" val="1079395662"/>
                    </a:ext>
                  </a:extLst>
                </a:gridCol>
                <a:gridCol w="3763460">
                  <a:extLst>
                    <a:ext uri="{9D8B030D-6E8A-4147-A177-3AD203B41FA5}">
                      <a16:colId xmlns:a16="http://schemas.microsoft.com/office/drawing/2014/main" val="3740859668"/>
                    </a:ext>
                  </a:extLst>
                </a:gridCol>
              </a:tblGrid>
              <a:tr h="386166">
                <a:tc>
                  <a:txBody>
                    <a:bodyPr/>
                    <a:lstStyle/>
                    <a:p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Computerized</a:t>
                      </a:r>
                      <a:r>
                        <a:rPr lang="en-US" altLang="zh-TW" sz="2000" baseline="0"/>
                        <a:t> Tomography</a:t>
                      </a:r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/>
                        <a:t>SPR</a:t>
                      </a:r>
                      <a:endParaRPr lang="zh-TW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36641"/>
                  </a:ext>
                </a:extLst>
              </a:tr>
              <a:tr h="6832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Pose </a:t>
                      </a:r>
                    </a:p>
                    <a:p>
                      <a:pPr algn="ctr"/>
                      <a:r>
                        <a:rPr lang="en-US" altLang="zh-TW" sz="2000"/>
                        <a:t>Parameter</a:t>
                      </a:r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000" baseline="0"/>
                        <a:t>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000"/>
                        <a:t>Unknown</a:t>
                      </a:r>
                      <a:endParaRPr lang="zh-TW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094505"/>
                  </a:ext>
                </a:extLst>
              </a:tr>
              <a:tr h="549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000"/>
                        <a:t>Noise</a:t>
                      </a:r>
                      <a:endParaRPr lang="zh-TW" altLang="en-US" sz="2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000" baseline="0"/>
                        <a:t>SPR &gt; CT ( average out the noise 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959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19" grpId="0"/>
      <p:bldP spid="20" grpId="0"/>
      <p:bldP spid="21" grpId="0"/>
      <p:bldP spid="33" grpId="0"/>
      <p:bldP spid="34" grpId="0"/>
      <p:bldP spid="35" grpId="0"/>
      <p:bldP spid="36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54586-E45B-48C8-8440-90A97714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Model of image for formation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698855-1877-4118-9A8B-A77855145D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0" tIns="45720" rIns="0" bIns="45720" rtlCol="0" anchor="t">
                <a:normAutofit fontScale="92500"/>
              </a:bodyPr>
              <a:lstStyle/>
              <a:p>
                <a:r>
                  <a:rPr lang="en-US">
                    <a:cs typeface="Calibri"/>
                  </a:rPr>
                  <a:t>We can model the electrostatic potential, </a:t>
                </a:r>
                <a14:m>
                  <m:oMath xmlns:m="http://schemas.openxmlformats.org/officeDocument/2006/math">
                    <m: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𝜙</m:t>
                    </m:r>
                  </m:oMath>
                </a14:m>
                <a:r>
                  <a:rPr lang="en-US">
                    <a:cs typeface="Calibri"/>
                  </a:rPr>
                  <a:t>, of the molecule which can be estimated from </a:t>
                </a:r>
                <a:r>
                  <a:rPr lang="en-US" i="1">
                    <a:cs typeface="Calibri"/>
                  </a:rPr>
                  <a:t>n</a:t>
                </a:r>
                <a:r>
                  <a:rPr lang="en-US">
                    <a:cs typeface="Calibri"/>
                  </a:rPr>
                  <a:t> noisy, CTF-affected projection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  <m:t>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Calibri"/>
                      </a:rPr>
                      <m:t>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  <m:t>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Calibri"/>
                      </a:rPr>
                      <m:t>,…,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  <m:t>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>
                    <a:cs typeface="Calibri"/>
                  </a:rPr>
                  <a:t>, in with unknow viewing angles. The model is written: 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  <m:t>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  <m:t>𝑏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𝑃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∘</m:t>
                    </m:r>
                    <m:r>
                      <a:rPr lang="el-GR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𝜖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,  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=1,…,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.</m:t>
                    </m:r>
                  </m:oMath>
                </a14:m>
                <a:r>
                  <a:rPr lang="en-US">
                    <a:cs typeface="Calibri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Calibri"/>
                          </a:rPr>
                          <m:t>𝑏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cs typeface="Calibri"/>
                  </a:rPr>
                  <a:t> is the point spread function (PSF) of the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𝑖</m:t>
                    </m:r>
                  </m:oMath>
                </a14:m>
                <a:r>
                  <a:rPr lang="en-US">
                    <a:cs typeface="Calibri"/>
                  </a:rPr>
                  <a:t>-</a:t>
                </a:r>
                <a:r>
                  <a:rPr lang="en-US" err="1">
                    <a:cs typeface="Calibri"/>
                  </a:rPr>
                  <a:t>th</a:t>
                </a:r>
                <a:r>
                  <a:rPr lang="en-US">
                    <a:cs typeface="Calibri"/>
                  </a:rPr>
                  <a:t> image;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𝑃</m:t>
                    </m:r>
                  </m:oMath>
                </a14:m>
                <a:r>
                  <a:rPr lang="en-US">
                    <a:cs typeface="Calibri"/>
                  </a:rPr>
                  <a:t> is the tomographic projection operator;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cs typeface="Calibri"/>
                  </a:rPr>
                  <a:t> is an unknown 3 X 3 rotation matrix representing the unknown orientation of the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𝑖</m:t>
                    </m:r>
                  </m:oMath>
                </a14:m>
                <a:r>
                  <a:rPr lang="en-US" altLang="zh-TW">
                    <a:cs typeface="Calibri"/>
                  </a:rPr>
                  <a:t>-</a:t>
                </a:r>
                <a:r>
                  <a:rPr lang="en-US" altLang="zh-TW" err="1">
                    <a:cs typeface="Calibri"/>
                  </a:rPr>
                  <a:t>th</a:t>
                </a:r>
                <a:r>
                  <a:rPr lang="en-US" altLang="zh-TW">
                    <a:cs typeface="Calibri"/>
                  </a:rPr>
                  <a:t> particle;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𝑅</m:t>
                        </m:r>
                      </m:e>
                      <m:sub/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∘</m:t>
                    </m:r>
                    <m: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𝜙</m:t>
                    </m:r>
                  </m:oMath>
                </a14:m>
                <a:r>
                  <a:rPr lang="en-US">
                    <a:cs typeface="Calibri"/>
                  </a:rPr>
                  <a:t> denotes rotation of </a:t>
                </a:r>
                <a14:m>
                  <m:oMath xmlns:m="http://schemas.openxmlformats.org/officeDocument/2006/math">
                    <m: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𝜙</m:t>
                    </m:r>
                  </m:oMath>
                </a14:m>
                <a:r>
                  <a:rPr lang="en-US">
                    <a:cs typeface="Calibri"/>
                  </a:rPr>
                  <a:t> by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𝑅</m:t>
                    </m:r>
                  </m:oMath>
                </a14:m>
                <a:r>
                  <a:rPr lang="en-US">
                    <a:cs typeface="Calibri"/>
                  </a:rPr>
                  <a:t>. </a:t>
                </a:r>
              </a:p>
              <a:p>
                <a:r>
                  <a:rPr lang="en-US">
                    <a:cs typeface="Calibri"/>
                  </a:rPr>
                  <a:t>The noise is represented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𝜖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cs typeface="Calibri"/>
                  </a:rPr>
                  <a:t>.</a:t>
                </a:r>
              </a:p>
              <a:p>
                <a:endParaRPr lang="en-US">
                  <a:cs typeface="Calibri"/>
                </a:endParaRPr>
              </a:p>
              <a:p>
                <a:endParaRPr lang="en-US">
                  <a:cs typeface="Calibri"/>
                </a:endParaRPr>
              </a:p>
              <a:p>
                <a:endParaRPr lang="en-US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698855-1877-4118-9A8B-A77855145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3E404-072B-42B7-8D8C-185357F8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D140C-0E8C-4863-9393-27A4D741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224" y="4144191"/>
            <a:ext cx="9444446" cy="231078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354388" y="3904062"/>
            <a:ext cx="464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Models of image formation by defocus contrast</a:t>
            </a:r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17059" y="6057306"/>
            <a:ext cx="1361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Protein </a:t>
            </a:r>
            <a:r>
              <a:rPr lang="en-US" altLang="zh-TW" err="1">
                <a:solidFill>
                  <a:schemeClr val="bg1"/>
                </a:solidFill>
              </a:rPr>
              <a:t>PaaZ</a:t>
            </a:r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281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cs typeface="Calibri Light"/>
              </a:rPr>
              <a:t>Maximum likelihood estimation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911625"/>
                <a:ext cx="10058400" cy="555448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The 3D structure, </a:t>
                </a:r>
                <a14:m>
                  <m:oMath xmlns:m="http://schemas.openxmlformats.org/officeDocument/2006/math">
                    <m: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𝜙</m:t>
                    </m:r>
                  </m:oMath>
                </a14:m>
                <a:r>
                  <a:rPr lang="en-US" altLang="zh-TW"/>
                  <a:t>, is the only parameter of interest from a structural biology standpoint. Other model parameters, such as image shifts,…etc., are considered nuisance parameters.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911625"/>
                <a:ext cx="10058400" cy="5554489"/>
              </a:xfrm>
              <a:blipFill>
                <a:blip r:embed="rId2"/>
                <a:stretch>
                  <a:fillRect l="-1455" t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16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A1E8B-B123-48A2-97C1-4D54319B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Content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0237B-B6DF-4324-A197-DF776775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83" y="911625"/>
            <a:ext cx="10058400" cy="5654275"/>
          </a:xfrm>
        </p:spPr>
        <p:txBody>
          <a:bodyPr vert="horz" lIns="0" tIns="45720" rIns="0" bIns="45720" rtlCol="0" anchor="t">
            <a:normAutofit fontScale="70000" lnSpcReduction="20000"/>
          </a:bodyPr>
          <a:lstStyle/>
          <a:p>
            <a:pPr marL="342392" indent="-342900">
              <a:buFont typeface="Arial" panose="020B0604020202020204" pitchFamily="34" charset="0"/>
              <a:buChar char="•"/>
            </a:pPr>
            <a:r>
              <a:rPr lang="en-US" sz="2200">
                <a:cs typeface="Calibri"/>
              </a:rPr>
              <a:t>Motivation and Introduction</a:t>
            </a:r>
          </a:p>
          <a:p>
            <a:pPr marL="635000" lvl="1" indent="-342900"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Overview of structural Biology</a:t>
            </a:r>
          </a:p>
          <a:p>
            <a:pPr marL="635000" lvl="1" indent="-342900"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X-Ray crystallography, nuclear magnetic resonance, and </a:t>
            </a:r>
            <a:r>
              <a:rPr lang="en-US" sz="2000" err="1">
                <a:cs typeface="Calibri"/>
              </a:rPr>
              <a:t>cryo</a:t>
            </a:r>
            <a:r>
              <a:rPr lang="en-US" sz="2000">
                <a:cs typeface="Calibri"/>
              </a:rPr>
              <a:t>-EM</a:t>
            </a:r>
          </a:p>
          <a:p>
            <a:pPr marL="635000" lvl="1" indent="-342900"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Example of a </a:t>
            </a:r>
            <a:r>
              <a:rPr lang="en-US" sz="2000" err="1">
                <a:cs typeface="Calibri"/>
              </a:rPr>
              <a:t>cryo</a:t>
            </a:r>
            <a:r>
              <a:rPr lang="en-US" sz="2000">
                <a:cs typeface="Calibri"/>
              </a:rPr>
              <a:t>-EM study</a:t>
            </a:r>
          </a:p>
          <a:p>
            <a:pPr marL="342392" indent="-342900">
              <a:buFont typeface="Arial" panose="020B0604020202020204" pitchFamily="34" charset="0"/>
              <a:buChar char="•"/>
            </a:pPr>
            <a:r>
              <a:rPr lang="en-US" sz="2200">
                <a:cs typeface="Calibri"/>
              </a:rPr>
              <a:t>Image formation model</a:t>
            </a:r>
          </a:p>
          <a:p>
            <a:pPr marL="635000" lvl="1" indent="-342900"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The electron microscopy</a:t>
            </a:r>
          </a:p>
          <a:p>
            <a:pPr marL="635000" lvl="1" indent="-342900"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Phase-contrast imaging and the contrast transfer function (CTF)</a:t>
            </a:r>
          </a:p>
          <a:p>
            <a:pPr marL="635000" lvl="1" indent="-342900"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Direct electron detectors</a:t>
            </a:r>
          </a:p>
          <a:p>
            <a:pPr marL="342392" indent="-342900">
              <a:buFont typeface="Arial" panose="020B0604020202020204" pitchFamily="34" charset="0"/>
              <a:buChar char="•"/>
            </a:pPr>
            <a:r>
              <a:rPr lang="en-US" sz="2200">
                <a:cs typeface="Calibri"/>
              </a:rPr>
              <a:t>Processing micrographs</a:t>
            </a:r>
          </a:p>
          <a:p>
            <a:pPr marL="635000" lvl="1" indent="-342900"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Motion correction</a:t>
            </a:r>
          </a:p>
          <a:p>
            <a:pPr marL="635000" lvl="1" indent="-342900"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Contrast Transfer Function Estimation and Correction</a:t>
            </a:r>
          </a:p>
          <a:p>
            <a:pPr marL="635000" lvl="1" indent="-342900"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Particle Picking</a:t>
            </a:r>
          </a:p>
          <a:p>
            <a:pPr marL="342392" indent="-342900">
              <a:buFont typeface="Arial" panose="020B0604020202020204" pitchFamily="34" charset="0"/>
              <a:buChar char="•"/>
            </a:pPr>
            <a:r>
              <a:rPr lang="en-US" sz="2200">
                <a:cs typeface="Calibri"/>
              </a:rPr>
              <a:t>Three dimensional reconstruction</a:t>
            </a:r>
          </a:p>
          <a:p>
            <a:pPr marL="635000" lvl="1" indent="-342900"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Maximum Likelihood Estimation</a:t>
            </a:r>
          </a:p>
          <a:p>
            <a:pPr marL="635000" lvl="1" indent="-342900"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Expectation Maximization</a:t>
            </a:r>
          </a:p>
          <a:p>
            <a:pPr marL="635000" lvl="1" indent="-342900"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Bayesian Inference</a:t>
            </a:r>
          </a:p>
          <a:p>
            <a:pPr marL="635000" lvl="1" indent="-342900"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Maximum likelihood expectation maximization two-dimensional classification</a:t>
            </a:r>
          </a:p>
          <a:p>
            <a:pPr marL="635000" lvl="1" indent="-342900"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Stochastic gradient descent</a:t>
            </a:r>
          </a:p>
          <a:p>
            <a:pPr marL="342392" indent="-342900">
              <a:buFont typeface="Arial" panose="020B0604020202020204" pitchFamily="34" charset="0"/>
              <a:buChar char="•"/>
            </a:pPr>
            <a:r>
              <a:rPr lang="en-US" sz="2200">
                <a:cs typeface="Calibri"/>
              </a:rPr>
              <a:t>Heterogeneity analysis</a:t>
            </a:r>
          </a:p>
          <a:p>
            <a:pPr marL="342392" indent="-342900">
              <a:buFont typeface="Arial" panose="020B0604020202020204" pitchFamily="34" charset="0"/>
              <a:buChar char="•"/>
            </a:pPr>
            <a:r>
              <a:rPr lang="en-US" sz="2200">
                <a:cs typeface="Calibri"/>
              </a:rPr>
              <a:t>Evaluation of the maximum a posteriori probability and fitting the model</a:t>
            </a:r>
          </a:p>
          <a:p>
            <a:pPr marL="342392" indent="-342900">
              <a:buFont typeface="Arial" panose="020B0604020202020204" pitchFamily="34" charset="0"/>
              <a:buChar char="•"/>
            </a:pPr>
            <a:r>
              <a:rPr lang="en-US" sz="2200">
                <a:cs typeface="Calibri"/>
              </a:rPr>
              <a:t>Future challenges  </a:t>
            </a:r>
            <a:endParaRPr lang="en-US" sz="22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30936-7F71-4A58-8BC7-D38D8F9B1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C0D47-2A28-490D-88AD-D52ECC8C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2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cs typeface="Calibri Light"/>
              </a:rPr>
              <a:t>Maximum likelihood estimation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911625"/>
                <a:ext cx="10058400" cy="555448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The 3D structure, </a:t>
                </a:r>
                <a14:m>
                  <m:oMath xmlns:m="http://schemas.openxmlformats.org/officeDocument/2006/math">
                    <m: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𝜙</m:t>
                    </m:r>
                  </m:oMath>
                </a14:m>
                <a:r>
                  <a:rPr lang="en-US" altLang="zh-TW"/>
                  <a:t>, is the only parameter of interest from a structural biology standpoint. Other model parameters, such as image shifts,…etc., are considered nuisance parameters. 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b="1"/>
                  <a:t>Maximum likelihood estimation is adopted to find </a:t>
                </a:r>
                <a14:m>
                  <m:oMath xmlns:m="http://schemas.openxmlformats.org/officeDocument/2006/math">
                    <m:r>
                      <a:rPr lang="el-GR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𝝓</m:t>
                    </m:r>
                  </m:oMath>
                </a14:m>
                <a:r>
                  <a:rPr lang="en-US" altLang="zh-TW"/>
                  <a:t>. We can define the maximum likelihood estimator (MLE) that maximizes the marginalized likelihood function, where marginalization is over all nuisance parameters, for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,...,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/>
                  <a:t>. The likelihood function is written: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TW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sty m:val="p"/>
                              </m:rPr>
                              <a:rPr lang="el-GR" altLang="zh-TW" b="0" i="1" smtClean="0">
                                <a:latin typeface="Cambria Math" panose="02040503050406030204" pitchFamily="18" charset="0"/>
                              </a:rPr>
                              <m:t>ϕ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∘</m:t>
                                        </m:r>
                                        <m:r>
                                          <a:rPr lang="el-GR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d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TW" alt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US" altLang="zh-TW"/>
                  <a:t>,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/>
                  <a:t> </a:t>
                </a:r>
                <a:r>
                  <a:rPr lang="en-US" altLang="zh-TW"/>
                  <a:t>is white Gaussian noise with pixel variance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/>
                  <a:t> is the number of pixels in an image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911625"/>
                <a:ext cx="10058400" cy="5554489"/>
              </a:xfrm>
              <a:blipFill>
                <a:blip r:embed="rId2"/>
                <a:stretch>
                  <a:fillRect l="-1455" t="-1207" r="-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39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cs typeface="Calibri Light"/>
              </a:rPr>
              <a:t>Maximum likelihood estimation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911625"/>
                <a:ext cx="10058400" cy="555448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The 3D structure, </a:t>
                </a:r>
                <a14:m>
                  <m:oMath xmlns:m="http://schemas.openxmlformats.org/officeDocument/2006/math">
                    <m: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𝜙</m:t>
                    </m:r>
                  </m:oMath>
                </a14:m>
                <a:r>
                  <a:rPr lang="en-US" altLang="zh-TW"/>
                  <a:t>, is the only parameter of interest from a structural biology standpoint. Other model parameters, such as image shifts,…etc., are considered nuisance parameters. 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b="1"/>
                  <a:t>Maximum likelihood estimation is adopted to find </a:t>
                </a:r>
                <a14:m>
                  <m:oMath xmlns:m="http://schemas.openxmlformats.org/officeDocument/2006/math">
                    <m:r>
                      <a:rPr lang="el-GR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𝝓</m:t>
                    </m:r>
                  </m:oMath>
                </a14:m>
                <a:r>
                  <a:rPr lang="en-US" altLang="zh-TW"/>
                  <a:t>. We can define the maximum likelihood estimator (MLE) that maximizes the marginalized likelihood function, where marginalization is over all nuisance parameters, for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,...,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/>
                  <a:t>. The likelihood function is written: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TW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sty m:val="p"/>
                              </m:rPr>
                              <a:rPr lang="el-GR" altLang="zh-TW" b="0" i="1" smtClean="0">
                                <a:latin typeface="Cambria Math" panose="02040503050406030204" pitchFamily="18" charset="0"/>
                              </a:rPr>
                              <m:t>ϕ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∘</m:t>
                                        </m:r>
                                        <m:r>
                                          <a:rPr lang="el-GR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d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TW" alt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US" altLang="zh-TW"/>
                  <a:t>,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/>
                  <a:t> </a:t>
                </a:r>
                <a:r>
                  <a:rPr lang="en-US" altLang="zh-TW"/>
                  <a:t>is white Gaussian noise with pixel variance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/>
                  <a:t> is the number of pixels in an image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b="1"/>
                  <a:t>The marginalized likelihood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TW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altLang="zh-TW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b="1"/>
                  <a:t> </a:t>
                </a:r>
                <a:r>
                  <a:rPr lang="en-US" altLang="zh-TW"/>
                  <a:t>is obtained by integrating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TW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/>
                  <a:t> </a:t>
                </a:r>
                <a:r>
                  <a:rPr lang="en-US" altLang="zh-TW"/>
                  <a:t>over the nuisance parameters. The function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m:rPr>
                                <m:sty m:val="p"/>
                              </m:r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3)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altLang="zh-TW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/>
                  <a:t>.</a:t>
                </a:r>
              </a:p>
              <a:p>
                <a:pPr lvl="1"/>
                <a:r>
                  <a:rPr lang="en-US" altLang="zh-TW"/>
                  <a:t>Then we insert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TW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/>
                  <a:t> </a:t>
                </a:r>
                <a:r>
                  <a:rPr lang="en-US" altLang="zh-TW"/>
                  <a:t>then take log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altLang="zh-TW"/>
                  <a:t>, and we can obtain: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altLang="zh-TW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𝑛𝑝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nary>
                                      <m:nary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(3)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p>
                                                  <m:sSupPr>
                                                    <m:ctrlP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|</m:t>
                                                    </m:r>
                                                    <m:d>
                                                      <m:dPr>
                                                        <m:begChr m:val="|"/>
                                                        <m:endChr m:val="|"/>
                                                        <m:ctrlPr>
                                                          <a:rPr lang="en-US" altLang="zh-TW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𝐼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TW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𝑏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TW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∗</m:t>
                                                        </m:r>
                                                        <m:r>
                                                          <a:rPr lang="en-US" altLang="zh-TW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𝑃𝑅</m:t>
                                                        </m:r>
                                                        <m:r>
                                                          <a:rPr lang="en-US" altLang="zh-TW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∘</m:t>
                                                        </m:r>
                                                        <m:r>
                                                          <a:rPr lang="el-GR" altLang="zh-TW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𝜙</m:t>
                                                        </m:r>
                                                      </m:e>
                                                    </m:d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|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num>
                                              <m:den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zh-TW" alt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</m:nary>
                                  </m:e>
                                </m:func>
                              </m:e>
                            </m:nary>
                          </m:e>
                        </m:func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𝑑𝑅</m:t>
                    </m:r>
                  </m:oMath>
                </a14:m>
                <a:r>
                  <a:rPr lang="en-US" altLang="zh-TW"/>
                  <a:t>, </a:t>
                </a:r>
              </a:p>
              <a:p>
                <a:pPr lvl="1"/>
                <a:r>
                  <a:rPr lang="en-US" altLang="zh-TW"/>
                  <a:t>The latter term can be used to determined the maximum MLE,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MLE</m:t>
                        </m:r>
                      </m:sup>
                    </m:sSup>
                  </m:oMath>
                </a14:m>
                <a:r>
                  <a:rPr lang="en-US" altLang="zh-TW"/>
                  <a:t>.</a:t>
                </a:r>
                <a:endParaRPr lang="zh-TW" altLang="en-US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911625"/>
                <a:ext cx="10058400" cy="5554489"/>
              </a:xfrm>
              <a:blipFill>
                <a:blip r:embed="rId2"/>
                <a:stretch>
                  <a:fillRect l="-1455" t="-1207" r="-61" b="-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43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Expectation Maximization (EM)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163085"/>
                <a:ext cx="10687050" cy="5260575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ML-EM looks for ML or MAP estimates of parameters in models depending on latent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/>
                  <a:t>. </a:t>
                </a:r>
              </a:p>
              <a:p>
                <a:pPr lvl="1"/>
                <a:r>
                  <a:rPr lang="en-US" altLang="zh-TW"/>
                  <a:t>Guess the initial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MLE</m:t>
                        </m:r>
                      </m:sup>
                    </m:sSup>
                  </m:oMath>
                </a14:m>
                <a:r>
                  <a:rPr lang="zh-TW" altLang="en-US"/>
                  <a:t> </a:t>
                </a:r>
                <a:r>
                  <a:rPr lang="en-US" altLang="zh-TW"/>
                  <a:t>and then iterates between two steps, </a:t>
                </a:r>
                <a:r>
                  <a:rPr lang="en-US" altLang="zh-TW">
                    <a:solidFill>
                      <a:srgbClr val="0070C0"/>
                    </a:solidFill>
                  </a:rPr>
                  <a:t>the expectation (E) step </a:t>
                </a:r>
                <a:r>
                  <a:rPr lang="en-US" altLang="zh-TW"/>
                  <a:t>and </a:t>
                </a:r>
                <a:r>
                  <a:rPr lang="en-US" altLang="zh-TW">
                    <a:solidFill>
                      <a:srgbClr val="C00000"/>
                    </a:solidFill>
                  </a:rPr>
                  <a:t>the maximum (M) step</a:t>
                </a:r>
                <a:r>
                  <a:rPr lang="en-US" altLang="zh-TW"/>
                  <a:t>, until convergence. </a:t>
                </a:r>
              </a:p>
              <a:p>
                <a:pPr lvl="1"/>
                <a:r>
                  <a:rPr lang="en-US" altLang="zh-TW">
                    <a:solidFill>
                      <a:srgbClr val="0070C0"/>
                    </a:solidFill>
                  </a:rPr>
                  <a:t>An E step creates a function for the log-likelihood.</a:t>
                </a:r>
              </a:p>
              <a:p>
                <a:pPr lvl="1"/>
                <a:r>
                  <a:rPr lang="en-US" altLang="zh-TW">
                    <a:solidFill>
                      <a:srgbClr val="C00000"/>
                    </a:solidFill>
                  </a:rPr>
                  <a:t>A M step computes parameters maximizing the expected log-likelihood </a:t>
                </a:r>
                <a:r>
                  <a:rPr lang="en-US" altLang="zh-TW"/>
                  <a:t>in the E step.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163085"/>
                <a:ext cx="10687050" cy="5260575"/>
              </a:xfrm>
              <a:blipFill>
                <a:blip r:embed="rId2"/>
                <a:stretch>
                  <a:fillRect l="-1369" t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94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Expectation Maximization (EM)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163085"/>
                <a:ext cx="10687050" cy="5260575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ML-EM looks for ML or MAP estimates of parameters in models depending on latent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/>
                  <a:t>. </a:t>
                </a:r>
              </a:p>
              <a:p>
                <a:pPr lvl="1"/>
                <a:r>
                  <a:rPr lang="en-US" altLang="zh-TW"/>
                  <a:t>Guess the initial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MLE</m:t>
                        </m:r>
                      </m:sup>
                    </m:sSup>
                  </m:oMath>
                </a14:m>
                <a:r>
                  <a:rPr lang="zh-TW" altLang="en-US"/>
                  <a:t> </a:t>
                </a:r>
                <a:r>
                  <a:rPr lang="en-US" altLang="zh-TW"/>
                  <a:t>and then iterates between two steps, </a:t>
                </a:r>
                <a:r>
                  <a:rPr lang="en-US" altLang="zh-TW">
                    <a:solidFill>
                      <a:srgbClr val="0070C0"/>
                    </a:solidFill>
                  </a:rPr>
                  <a:t>the expectation (E) step </a:t>
                </a:r>
                <a:r>
                  <a:rPr lang="en-US" altLang="zh-TW"/>
                  <a:t>and </a:t>
                </a:r>
                <a:r>
                  <a:rPr lang="en-US" altLang="zh-TW">
                    <a:solidFill>
                      <a:srgbClr val="C00000"/>
                    </a:solidFill>
                  </a:rPr>
                  <a:t>the maximum (M) step</a:t>
                </a:r>
                <a:r>
                  <a:rPr lang="en-US" altLang="zh-TW"/>
                  <a:t>, until convergence. </a:t>
                </a:r>
              </a:p>
              <a:p>
                <a:pPr lvl="1"/>
                <a:r>
                  <a:rPr lang="en-US" altLang="zh-TW">
                    <a:solidFill>
                      <a:srgbClr val="0070C0"/>
                    </a:solidFill>
                  </a:rPr>
                  <a:t>An E step creates a function for the log-likelihood.</a:t>
                </a:r>
              </a:p>
              <a:p>
                <a:pPr lvl="1"/>
                <a:r>
                  <a:rPr lang="en-US" altLang="zh-TW">
                    <a:solidFill>
                      <a:srgbClr val="C00000"/>
                    </a:solidFill>
                  </a:rPr>
                  <a:t>A M step computes parameters maximizing the expected log-likelihood </a:t>
                </a:r>
                <a:r>
                  <a:rPr lang="en-US" altLang="zh-TW"/>
                  <a:t>in the E step.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>
                    <a:solidFill>
                      <a:srgbClr val="0070C0"/>
                    </a:solidFill>
                  </a:rPr>
                  <a:t>In the E step of iteration t, with a given the current estimate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US" altLang="zh-TW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TW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TW">
                    <a:solidFill>
                      <a:srgbClr val="0070C0"/>
                    </a:solidFill>
                  </a:rPr>
                  <a:t>.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>
                    <a:solidFill>
                      <a:srgbClr val="0070C0"/>
                    </a:solidFill>
                  </a:rPr>
                  <a:t>, the parameter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zh-TW">
                    <a:solidFill>
                      <a:srgbClr val="0070C0"/>
                    </a:solidFill>
                  </a:rPr>
                  <a:t> is discretized with </a:t>
                </a:r>
                <a:r>
                  <a:rPr lang="en-US" altLang="zh-TW" i="1">
                    <a:solidFill>
                      <a:srgbClr val="0070C0"/>
                    </a:solidFill>
                  </a:rPr>
                  <a:t>S</a:t>
                </a:r>
                <a:r>
                  <a:rPr lang="en-US" altLang="zh-TW">
                    <a:solidFill>
                      <a:srgbClr val="0070C0"/>
                    </a:solidFill>
                  </a:rPr>
                  <a:t> fixed rotations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TW">
                    <a:solidFill>
                      <a:srgbClr val="0070C0"/>
                    </a:solidFill>
                  </a:rPr>
                  <a:t>. A vector of responsibilities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TW">
                    <a:solidFill>
                      <a:srgbClr val="0070C0"/>
                    </a:solidFill>
                  </a:rPr>
                  <a:t> (also known as weights or probabilities) of length </a:t>
                </a:r>
                <a:r>
                  <a:rPr lang="en-US" altLang="zh-TW" i="1">
                    <a:solidFill>
                      <a:srgbClr val="0070C0"/>
                    </a:solidFill>
                  </a:rPr>
                  <a:t>S </a:t>
                </a:r>
                <a:r>
                  <a:rPr lang="en-US" altLang="zh-TW">
                    <a:solidFill>
                      <a:srgbClr val="0070C0"/>
                    </a:solidFill>
                  </a:rPr>
                  <a:t>is computed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TW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∘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l-GR" altLang="zh-TW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lang="en-US" altLang="zh-TW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||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5"/>
                                    </m:rPr>
                                    <a:rPr lang="en-US" altLang="zh-TW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5"/>
                                </m:rP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TW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TW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r>
                                            <a:rPr lang="en-US" altLang="zh-TW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∘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zh-TW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l-GR" altLang="zh-TW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TW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TW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||</m:t>
                                          </m:r>
                                        </m:e>
                                        <m:sup>
                                          <m:r>
                                            <a:rPr lang="en-US" altLang="zh-TW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TW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altLang="zh-TW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zh-TW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TW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altLang="zh-TW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163085"/>
                <a:ext cx="10687050" cy="5260575"/>
              </a:xfrm>
              <a:blipFill>
                <a:blip r:embed="rId2"/>
                <a:stretch>
                  <a:fillRect l="-1369" t="-1275" r="-1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15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Expectation Maximization (EM)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163085"/>
                <a:ext cx="10687050" cy="5569185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ML-EM looks for ML or MAP estimates of parameters in models depending on latent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/>
                  <a:t>. </a:t>
                </a:r>
              </a:p>
              <a:p>
                <a:pPr lvl="1"/>
                <a:r>
                  <a:rPr lang="en-US" altLang="zh-TW"/>
                  <a:t>Guess the initial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MLE</m:t>
                        </m:r>
                      </m:sup>
                    </m:sSup>
                  </m:oMath>
                </a14:m>
                <a:r>
                  <a:rPr lang="zh-TW" altLang="en-US"/>
                  <a:t> </a:t>
                </a:r>
                <a:r>
                  <a:rPr lang="en-US" altLang="zh-TW"/>
                  <a:t>and then iterates between two steps, </a:t>
                </a:r>
                <a:r>
                  <a:rPr lang="en-US" altLang="zh-TW">
                    <a:solidFill>
                      <a:srgbClr val="0070C0"/>
                    </a:solidFill>
                  </a:rPr>
                  <a:t>the expectation (E) step </a:t>
                </a:r>
                <a:r>
                  <a:rPr lang="en-US" altLang="zh-TW"/>
                  <a:t>and </a:t>
                </a:r>
                <a:r>
                  <a:rPr lang="en-US" altLang="zh-TW">
                    <a:solidFill>
                      <a:srgbClr val="C00000"/>
                    </a:solidFill>
                  </a:rPr>
                  <a:t>the maximum (M) step</a:t>
                </a:r>
                <a:r>
                  <a:rPr lang="en-US" altLang="zh-TW"/>
                  <a:t>, until convergence. </a:t>
                </a:r>
              </a:p>
              <a:p>
                <a:pPr lvl="1"/>
                <a:r>
                  <a:rPr lang="en-US" altLang="zh-TW">
                    <a:solidFill>
                      <a:srgbClr val="0070C0"/>
                    </a:solidFill>
                  </a:rPr>
                  <a:t>An E step creates a function for the log-likelihood.</a:t>
                </a:r>
              </a:p>
              <a:p>
                <a:pPr lvl="1"/>
                <a:r>
                  <a:rPr lang="en-US" altLang="zh-TW">
                    <a:solidFill>
                      <a:srgbClr val="C00000"/>
                    </a:solidFill>
                  </a:rPr>
                  <a:t>A M step computes parameters maximizing the expected log-likelihood </a:t>
                </a:r>
                <a:r>
                  <a:rPr lang="en-US" altLang="zh-TW"/>
                  <a:t>in the E step.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>
                    <a:solidFill>
                      <a:srgbClr val="C00000"/>
                    </a:solidFill>
                  </a:rPr>
                  <a:t>In the M step, a new estimate  is defined as the maximizer of the log-likelihood of the images with the given responsibilities: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l-GR" altLang="zh-TW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l-GR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TW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altLang="zh-TW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∘</m:t>
                                      </m:r>
                                      <m:r>
                                        <a:rPr lang="el-GR" altLang="zh-TW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||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TW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altLang="zh-TW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>
                    <a:solidFill>
                      <a:srgbClr val="C00000"/>
                    </a:solidFill>
                  </a:rPr>
                  <a:t>This is a linear least-square problem for which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zh-TW" altLang="en-US">
                    <a:solidFill>
                      <a:srgbClr val="C00000"/>
                    </a:solidFill>
                  </a:rPr>
                  <a:t> </a:t>
                </a:r>
                <a:r>
                  <a:rPr lang="en-US" altLang="zh-TW">
                    <a:solidFill>
                      <a:srgbClr val="C00000"/>
                    </a:solidFill>
                  </a:rPr>
                  <a:t>can be obtained by an existing methods for CT reconstruction</a:t>
                </a:r>
                <a:r>
                  <a:rPr lang="en-US" altLang="zh-TW"/>
                  <a:t>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163085"/>
                <a:ext cx="10687050" cy="5569185"/>
              </a:xfrm>
              <a:blipFill>
                <a:blip r:embed="rId2"/>
                <a:stretch>
                  <a:fillRect l="-1369" t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55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Expectation Maximization (EM)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163085"/>
                <a:ext cx="10687050" cy="5260575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ML-EM looks for ML or MAP estimates of parameters in models depending on latent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/>
                  <a:t>. </a:t>
                </a:r>
              </a:p>
              <a:p>
                <a:pPr lvl="1"/>
                <a:r>
                  <a:rPr lang="en-US" altLang="zh-TW"/>
                  <a:t>Guess the initial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MLE</m:t>
                        </m:r>
                      </m:sup>
                    </m:sSup>
                  </m:oMath>
                </a14:m>
                <a:r>
                  <a:rPr lang="zh-TW" altLang="en-US"/>
                  <a:t> </a:t>
                </a:r>
                <a:r>
                  <a:rPr lang="en-US" altLang="zh-TW"/>
                  <a:t>and then iterates between two steps, </a:t>
                </a:r>
                <a:r>
                  <a:rPr lang="en-US" altLang="zh-TW">
                    <a:solidFill>
                      <a:srgbClr val="0070C0"/>
                    </a:solidFill>
                  </a:rPr>
                  <a:t>the expectation (E) step </a:t>
                </a:r>
                <a:r>
                  <a:rPr lang="en-US" altLang="zh-TW"/>
                  <a:t>and </a:t>
                </a:r>
                <a:r>
                  <a:rPr lang="en-US" altLang="zh-TW">
                    <a:solidFill>
                      <a:srgbClr val="C00000"/>
                    </a:solidFill>
                  </a:rPr>
                  <a:t>the maximum (M) step</a:t>
                </a:r>
                <a:r>
                  <a:rPr lang="en-US" altLang="zh-TW"/>
                  <a:t>, until convergence. </a:t>
                </a:r>
              </a:p>
              <a:p>
                <a:pPr lvl="1"/>
                <a:r>
                  <a:rPr lang="en-US" altLang="zh-TW">
                    <a:solidFill>
                      <a:srgbClr val="0070C0"/>
                    </a:solidFill>
                  </a:rPr>
                  <a:t>An E step creates a function for the log-likelihood.</a:t>
                </a:r>
              </a:p>
              <a:p>
                <a:pPr lvl="1"/>
                <a:r>
                  <a:rPr lang="en-US" altLang="zh-TW">
                    <a:solidFill>
                      <a:srgbClr val="C00000"/>
                    </a:solidFill>
                  </a:rPr>
                  <a:t>A M step computes parameters maximizing the expected log-likelihood </a:t>
                </a:r>
                <a:r>
                  <a:rPr lang="en-US" altLang="zh-TW"/>
                  <a:t>in the E step.</a:t>
                </a:r>
              </a:p>
              <a:p>
                <a:pPr marL="0" indent="0">
                  <a:buNone/>
                </a:pPr>
                <a:r>
                  <a:rPr lang="en-US" altLang="zh-TW"/>
                  <a:t>ML-EM increases the marginal likelihood in every iteration and converges to a critical point. However, one needs either a good initial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MLE</m:t>
                        </m:r>
                      </m:sup>
                    </m:sSup>
                  </m:oMath>
                </a14:m>
                <a:r>
                  <a:rPr lang="zh-TW" altLang="en-US"/>
                  <a:t> </a:t>
                </a:r>
                <a:r>
                  <a:rPr lang="en-US" altLang="zh-TW"/>
                  <a:t>or multiple-time running of ML-EM with different initializations. </a:t>
                </a:r>
                <a:endParaRPr lang="zh-TW" altLang="en-US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163085"/>
                <a:ext cx="10687050" cy="5260575"/>
              </a:xfrm>
              <a:blipFill>
                <a:blip r:embed="rId2"/>
                <a:stretch>
                  <a:fillRect l="-1426" t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89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Computational complexity of ML-EM (1)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911625"/>
                <a:ext cx="10058400" cy="5462671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>
                    <a:solidFill>
                      <a:srgbClr val="0070C0"/>
                    </a:solidFill>
                  </a:rPr>
                  <a:t>In the E step, it is to compute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TW">
                    <a:solidFill>
                      <a:srgbClr val="0070C0"/>
                    </a:solidFill>
                  </a:rPr>
                  <a:t>. For images of size </a:t>
                </a:r>
                <a:r>
                  <a:rPr lang="en-US" altLang="zh-TW" i="1">
                    <a:solidFill>
                      <a:srgbClr val="0070C0"/>
                    </a:solidFill>
                  </a:rPr>
                  <a:t>L </a:t>
                </a:r>
                <a:r>
                  <a:rPr lang="en-US" altLang="zh-TW">
                    <a:solidFill>
                      <a:srgbClr val="0070C0"/>
                    </a:solidFill>
                  </a:rPr>
                  <a:t>x </a:t>
                </a:r>
                <a:r>
                  <a:rPr lang="en-US" altLang="zh-TW" i="1">
                    <a:solidFill>
                      <a:srgbClr val="0070C0"/>
                    </a:solidFill>
                  </a:rPr>
                  <a:t>L</a:t>
                </a:r>
                <a:r>
                  <a:rPr lang="en-US" altLang="zh-TW">
                    <a:solidFill>
                      <a:srgbClr val="0070C0"/>
                    </a:solidFill>
                  </a:rPr>
                  <a:t>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>
                    <a:solidFill>
                      <a:srgbClr val="0070C0"/>
                    </a:solidFill>
                  </a:rPr>
                  <a:t>The latent variable space of SO(3) is discretized with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>
                    <a:solidFill>
                      <a:srgbClr val="0070C0"/>
                    </a:solidFill>
                  </a:rPr>
                  <a:t> </a:t>
                </a:r>
                <a:r>
                  <a:rPr lang="en-US" altLang="zh-TW">
                    <a:solidFill>
                      <a:srgbClr val="0070C0"/>
                    </a:solidFill>
                  </a:rPr>
                  <a:t>rotations.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>
                    <a:solidFill>
                      <a:srgbClr val="0070C0"/>
                    </a:solidFill>
                  </a:rPr>
                  <a:t> </a:t>
                </a:r>
                <a:r>
                  <a:rPr lang="en-US" altLang="zh-TW">
                    <a:solidFill>
                      <a:srgbClr val="0070C0"/>
                    </a:solidFill>
                  </a:rPr>
                  <a:t>is taken for different viewing directions on the unit sphere.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>
                    <a:solidFill>
                      <a:srgbClr val="0070C0"/>
                    </a:solidFill>
                  </a:rPr>
                  <a:t>Each of the sphere is in-plane rotated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>
                    <a:solidFill>
                      <a:srgbClr val="0070C0"/>
                    </a:solidFill>
                  </a:rPr>
                  <a:t> </a:t>
                </a:r>
                <a:r>
                  <a:rPr lang="en-US" altLang="zh-TW">
                    <a:solidFill>
                      <a:srgbClr val="0070C0"/>
                    </a:solidFill>
                  </a:rPr>
                  <a:t>times.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>
                    <a:solidFill>
                      <a:srgbClr val="0070C0"/>
                    </a:solidFill>
                  </a:rPr>
                  <a:t>The cost of projection-matching a single noisy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𝐼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>
                    <a:solidFill>
                      <a:srgbClr val="0070C0"/>
                    </a:solidFill>
                  </a:rPr>
                  <a:t> with a single projection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𝑏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𝑃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𝑆</m:t>
                        </m:r>
                      </m:sub>
                    </m:sSub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∘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accPr>
                          <m:e>
                            <m:r>
                              <a:rPr lang="el-GR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TW" altLang="en-US">
                    <a:solidFill>
                      <a:srgbClr val="0070C0"/>
                    </a:solidFill>
                  </a:rPr>
                  <a:t> </a:t>
                </a:r>
                <a:r>
                  <a:rPr lang="en-US" altLang="zh-TW">
                    <a:solidFill>
                      <a:srgbClr val="0070C0"/>
                    </a:solidFill>
                  </a:rPr>
                  <a:t>and all its in-plane rotations is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>
                    <a:solidFill>
                      <a:srgbClr val="0070C0"/>
                    </a:solidFill>
                  </a:rPr>
                  <a:t>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>
                    <a:solidFill>
                      <a:srgbClr val="0070C0"/>
                    </a:solidFill>
                  </a:rPr>
                  <a:t>For </a:t>
                </a:r>
                <a:r>
                  <a:rPr lang="en-US" altLang="zh-TW" i="1">
                    <a:solidFill>
                      <a:srgbClr val="0070C0"/>
                    </a:solidFill>
                  </a:rPr>
                  <a:t>n</a:t>
                </a:r>
                <a:r>
                  <a:rPr lang="en-US" altLang="zh-TW">
                    <a:solidFill>
                      <a:srgbClr val="0070C0"/>
                    </a:solidFill>
                  </a:rPr>
                  <a:t> images, the cost of computing all responsibility vectors is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𝑛𝐿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unc>
                      <m:func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>
                    <a:solidFill>
                      <a:srgbClr val="0070C0"/>
                    </a:solidFill>
                  </a:rPr>
                  <a:t>. </a:t>
                </a:r>
                <a:endParaRPr lang="zh-TW" altLang="en-US">
                  <a:solidFill>
                    <a:srgbClr val="0070C0"/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TW"/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911625"/>
                <a:ext cx="10058400" cy="5462671"/>
              </a:xfrm>
              <a:blipFill>
                <a:blip r:embed="rId2"/>
                <a:stretch>
                  <a:fillRect l="-1455" t="-335" r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3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Computational complexity of ML-EM (1)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911625"/>
                <a:ext cx="10058400" cy="5462671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>
                    <a:solidFill>
                      <a:srgbClr val="0070C0"/>
                    </a:solidFill>
                  </a:rPr>
                  <a:t>In the E step, it is to compute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TW">
                    <a:solidFill>
                      <a:srgbClr val="0070C0"/>
                    </a:solidFill>
                  </a:rPr>
                  <a:t>. For images of size </a:t>
                </a:r>
                <a:r>
                  <a:rPr lang="en-US" altLang="zh-TW" i="1">
                    <a:solidFill>
                      <a:srgbClr val="0070C0"/>
                    </a:solidFill>
                  </a:rPr>
                  <a:t>L </a:t>
                </a:r>
                <a:r>
                  <a:rPr lang="en-US" altLang="zh-TW">
                    <a:solidFill>
                      <a:srgbClr val="0070C0"/>
                    </a:solidFill>
                  </a:rPr>
                  <a:t>x </a:t>
                </a:r>
                <a:r>
                  <a:rPr lang="en-US" altLang="zh-TW" i="1">
                    <a:solidFill>
                      <a:srgbClr val="0070C0"/>
                    </a:solidFill>
                  </a:rPr>
                  <a:t>L</a:t>
                </a:r>
                <a:r>
                  <a:rPr lang="en-US" altLang="zh-TW">
                    <a:solidFill>
                      <a:srgbClr val="0070C0"/>
                    </a:solidFill>
                  </a:rPr>
                  <a:t>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>
                    <a:solidFill>
                      <a:srgbClr val="0070C0"/>
                    </a:solidFill>
                  </a:rPr>
                  <a:t>The latent variable space of SO(3) is discretized with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>
                    <a:solidFill>
                      <a:srgbClr val="0070C0"/>
                    </a:solidFill>
                  </a:rPr>
                  <a:t> </a:t>
                </a:r>
                <a:r>
                  <a:rPr lang="en-US" altLang="zh-TW">
                    <a:solidFill>
                      <a:srgbClr val="0070C0"/>
                    </a:solidFill>
                  </a:rPr>
                  <a:t>rotations.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>
                    <a:solidFill>
                      <a:srgbClr val="0070C0"/>
                    </a:solidFill>
                  </a:rPr>
                  <a:t> </a:t>
                </a:r>
                <a:r>
                  <a:rPr lang="en-US" altLang="zh-TW">
                    <a:solidFill>
                      <a:srgbClr val="0070C0"/>
                    </a:solidFill>
                  </a:rPr>
                  <a:t>is taken for different viewing directions on the unit sphere.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>
                    <a:solidFill>
                      <a:srgbClr val="0070C0"/>
                    </a:solidFill>
                  </a:rPr>
                  <a:t>Each of the sphere is in-plane rotated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>
                    <a:solidFill>
                      <a:srgbClr val="0070C0"/>
                    </a:solidFill>
                  </a:rPr>
                  <a:t> </a:t>
                </a:r>
                <a:r>
                  <a:rPr lang="en-US" altLang="zh-TW">
                    <a:solidFill>
                      <a:srgbClr val="0070C0"/>
                    </a:solidFill>
                  </a:rPr>
                  <a:t>times.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>
                    <a:solidFill>
                      <a:srgbClr val="0070C0"/>
                    </a:solidFill>
                  </a:rPr>
                  <a:t>The cost of projection-matching a single noisy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𝐼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>
                    <a:solidFill>
                      <a:srgbClr val="0070C0"/>
                    </a:solidFill>
                  </a:rPr>
                  <a:t> with a single projection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𝑏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𝑃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𝑆</m:t>
                        </m:r>
                      </m:sub>
                    </m:sSub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∘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accPr>
                          <m:e>
                            <m:r>
                              <a:rPr lang="el-GR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TW" altLang="en-US">
                    <a:solidFill>
                      <a:srgbClr val="0070C0"/>
                    </a:solidFill>
                  </a:rPr>
                  <a:t> </a:t>
                </a:r>
                <a:r>
                  <a:rPr lang="en-US" altLang="zh-TW">
                    <a:solidFill>
                      <a:srgbClr val="0070C0"/>
                    </a:solidFill>
                  </a:rPr>
                  <a:t>and all its in-plane rotations is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>
                    <a:solidFill>
                      <a:srgbClr val="0070C0"/>
                    </a:solidFill>
                  </a:rPr>
                  <a:t>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>
                    <a:solidFill>
                      <a:srgbClr val="0070C0"/>
                    </a:solidFill>
                  </a:rPr>
                  <a:t>For </a:t>
                </a:r>
                <a:r>
                  <a:rPr lang="en-US" altLang="zh-TW" i="1">
                    <a:solidFill>
                      <a:srgbClr val="0070C0"/>
                    </a:solidFill>
                  </a:rPr>
                  <a:t>n</a:t>
                </a:r>
                <a:r>
                  <a:rPr lang="en-US" altLang="zh-TW">
                    <a:solidFill>
                      <a:srgbClr val="0070C0"/>
                    </a:solidFill>
                  </a:rPr>
                  <a:t> images, the cost of computing all responsibility vectors is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𝑛𝐿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unc>
                      <m:func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>
                    <a:solidFill>
                      <a:srgbClr val="0070C0"/>
                    </a:solidFill>
                  </a:rPr>
                  <a:t>. </a:t>
                </a:r>
                <a:endParaRPr lang="zh-TW" altLang="en-US">
                  <a:solidFill>
                    <a:srgbClr val="0070C0"/>
                  </a:solidFill>
                </a:endParaRP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>
                    <a:solidFill>
                      <a:srgbClr val="C00000"/>
                    </a:solidFill>
                  </a:rPr>
                  <a:t>In the M step, to compute tomographic projections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TW">
                    <a:solidFill>
                      <a:srgbClr val="C00000"/>
                    </a:solidFill>
                  </a:rPr>
                  <a:t>, the Fourier projection slice theorem is used.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>
                    <a:solidFill>
                      <a:srgbClr val="C00000"/>
                    </a:solidFill>
                  </a:rPr>
                  <a:t>For sampling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>
                    <a:solidFill>
                      <a:srgbClr val="C00000"/>
                    </a:solidFill>
                  </a:rPr>
                  <a:t> </a:t>
                </a:r>
                <a:r>
                  <a:rPr lang="en-US" altLang="zh-TW">
                    <a:solidFill>
                      <a:srgbClr val="C00000"/>
                    </a:solidFill>
                  </a:rPr>
                  <a:t>of size </a:t>
                </a:r>
                <a:r>
                  <a:rPr lang="en-US" altLang="zh-TW" i="1">
                    <a:solidFill>
                      <a:srgbClr val="C00000"/>
                    </a:solidFill>
                  </a:rPr>
                  <a:t>L</a:t>
                </a:r>
                <a:r>
                  <a:rPr lang="en-US" altLang="zh-TW">
                    <a:solidFill>
                      <a:srgbClr val="C00000"/>
                    </a:solidFill>
                  </a:rPr>
                  <a:t> x </a:t>
                </a:r>
                <a:r>
                  <a:rPr lang="en-US" altLang="zh-TW" i="1">
                    <a:solidFill>
                      <a:srgbClr val="C00000"/>
                    </a:solidFill>
                  </a:rPr>
                  <a:t>L</a:t>
                </a:r>
                <a:r>
                  <a:rPr lang="en-US" altLang="zh-TW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Fr</m:t>
                    </m:r>
                    <m:r>
                      <a:rPr lang="en-US" altLang="zh-TW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TW" altLang="en-US">
                    <a:solidFill>
                      <a:srgbClr val="C00000"/>
                    </a:solidFill>
                  </a:rPr>
                  <a:t> </a:t>
                </a:r>
                <a:r>
                  <a:rPr lang="en-US" altLang="zh-TW">
                    <a:solidFill>
                      <a:srgbClr val="C00000"/>
                    </a:solidFill>
                  </a:rPr>
                  <a:t>needs to be evaluated on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>
                    <a:solidFill>
                      <a:srgbClr val="C00000"/>
                    </a:solidFill>
                  </a:rPr>
                  <a:t> </a:t>
                </a:r>
                <a:r>
                  <a:rPr lang="en-US" altLang="zh-TW">
                    <a:solidFill>
                      <a:srgbClr val="C00000"/>
                    </a:solidFill>
                  </a:rPr>
                  <a:t>off-grid points. Using NUFFT for efficiently computing in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>
                    <a:solidFill>
                      <a:srgbClr val="C00000"/>
                    </a:solidFill>
                  </a:rPr>
                  <a:t>.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>
                    <a:solidFill>
                      <a:srgbClr val="C00000"/>
                    </a:solidFill>
                  </a:rPr>
                  <a:t>The M step involves a weighted tomographic reconstruction from the noisy images. The solution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US" altLang="zh-TW">
                    <a:solidFill>
                      <a:srgbClr val="C00000"/>
                    </a:solidFill>
                  </a:rPr>
                  <a:t> in the previous slide is: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TW"/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911625"/>
                <a:ext cx="10058400" cy="5462671"/>
              </a:xfrm>
              <a:blipFill>
                <a:blip r:embed="rId2"/>
                <a:stretch>
                  <a:fillRect l="-1455" t="-335" r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252" y="5602771"/>
            <a:ext cx="66198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74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Computational complexity of ML-EM (2)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911625"/>
                <a:ext cx="10058400" cy="5462671"/>
              </a:xfrm>
            </p:spPr>
            <p:txBody>
              <a:bodyPr>
                <a:normAutofit/>
              </a:bodyPr>
              <a:lstStyle/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TW"/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The cost of the E step is comparable to the cost of the M step, both given by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𝑛𝐿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/>
                  <a:t>. For instance,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TW"/>
                  <a:t> and </a:t>
                </a:r>
                <a:r>
                  <a:rPr lang="en-US" altLang="zh-TW" i="1"/>
                  <a:t>L </a:t>
                </a:r>
                <a:r>
                  <a:rPr lang="en-US" altLang="zh-TW"/>
                  <a:t>= 200 give </a:t>
                </a:r>
                <a:r>
                  <a:rPr lang="en-US" altLang="zh-TW" i="1"/>
                  <a:t>n</a:t>
                </a:r>
                <a:r>
                  <a:rPr lang="en-US" altLang="zh-TW"/>
                  <a:t>L</a:t>
                </a:r>
                <a:r>
                  <a:rPr lang="en-US" altLang="zh-TW" baseline="30000"/>
                  <a:t>4</a:t>
                </a:r>
                <a:r>
                  <a:rPr lang="en-US" altLang="zh-TW"/>
                  <a:t> = 1.6 x 10</a:t>
                </a:r>
                <a:r>
                  <a:rPr lang="en-US" altLang="zh-TW" baseline="30000"/>
                  <a:t>14</a:t>
                </a:r>
                <a:r>
                  <a:rPr lang="en-US" altLang="zh-TW"/>
                  <a:t>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911625"/>
                <a:ext cx="10058400" cy="5462671"/>
              </a:xfrm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2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Accelerated ML-EM (1)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TW"/>
              <a:t>The common way to reduce </a:t>
            </a:r>
            <a:r>
              <a:rPr lang="en-US" altLang="zh-TW">
                <a:solidFill>
                  <a:srgbClr val="0070C0"/>
                </a:solidFill>
              </a:rPr>
              <a:t>the cost of the tomographic reconstruction step</a:t>
            </a:r>
            <a:r>
              <a:rPr lang="en-US" altLang="zh-TW"/>
              <a:t> is by </a:t>
            </a:r>
            <a:r>
              <a:rPr lang="en-US" altLang="zh-TW" err="1"/>
              <a:t>sparsification</a:t>
            </a:r>
            <a:r>
              <a:rPr lang="en-US" altLang="zh-TW"/>
              <a:t> of the responsibility vector (by setting small weights to zero), </a:t>
            </a:r>
            <a:r>
              <a:rPr lang="en-US" altLang="zh-TW">
                <a:solidFill>
                  <a:schemeClr val="accent1"/>
                </a:solidFill>
              </a:rPr>
              <a:t>whenever there is a high confidence in rotation assignment</a:t>
            </a:r>
            <a:r>
              <a:rPr lang="en-US" altLang="zh-TW"/>
              <a:t>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TW"/>
              <a:t>In such cases, hard assignment of rotations (i.e., assigning the entire weight to the best-match rotation and zero weight to all other rotations) is much cheaper than soft assignment and still provides a similar output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50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Introduction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#/08/2021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53" name="群組 52"/>
          <p:cNvGrpSpPr/>
          <p:nvPr/>
        </p:nvGrpSpPr>
        <p:grpSpPr>
          <a:xfrm>
            <a:off x="1097280" y="1075974"/>
            <a:ext cx="10948670" cy="2245657"/>
            <a:chOff x="914416" y="1158154"/>
            <a:chExt cx="10948670" cy="2245657"/>
          </a:xfrm>
        </p:grpSpPr>
        <p:sp>
          <p:nvSpPr>
            <p:cNvPr id="22" name="文字方塊 21"/>
            <p:cNvSpPr txBox="1"/>
            <p:nvPr/>
          </p:nvSpPr>
          <p:spPr>
            <a:xfrm>
              <a:off x="914416" y="1347380"/>
              <a:ext cx="19828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Main approach </a:t>
              </a:r>
            </a:p>
            <a:p>
              <a:r>
                <a:rPr lang="en-US" altLang="zh-TW"/>
                <a:t>    in </a:t>
              </a:r>
              <a:r>
                <a:rPr lang="en-US" altLang="zh-TW" err="1"/>
                <a:t>Cryo</a:t>
              </a:r>
              <a:r>
                <a:rPr lang="en-US" altLang="zh-TW"/>
                <a:t>-EM</a:t>
              </a:r>
              <a:endParaRPr lang="zh-TW" altLang="en-US"/>
            </a:p>
          </p:txBody>
        </p:sp>
        <p:grpSp>
          <p:nvGrpSpPr>
            <p:cNvPr id="30" name="群組 29"/>
            <p:cNvGrpSpPr/>
            <p:nvPr/>
          </p:nvGrpSpPr>
          <p:grpSpPr>
            <a:xfrm>
              <a:off x="2518742" y="1309712"/>
              <a:ext cx="954323" cy="691568"/>
              <a:chOff x="3607803" y="3048622"/>
              <a:chExt cx="954323" cy="418458"/>
            </a:xfrm>
          </p:grpSpPr>
          <p:cxnSp>
            <p:nvCxnSpPr>
              <p:cNvPr id="24" name="直線接點 23"/>
              <p:cNvCxnSpPr/>
              <p:nvPr/>
            </p:nvCxnSpPr>
            <p:spPr>
              <a:xfrm flipV="1">
                <a:off x="3607803" y="3048622"/>
                <a:ext cx="954323" cy="2129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/>
              <p:nvPr/>
            </p:nvCxnSpPr>
            <p:spPr>
              <a:xfrm>
                <a:off x="3607803" y="3258900"/>
                <a:ext cx="946303" cy="2081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文字方塊 40"/>
            <p:cNvSpPr txBox="1"/>
            <p:nvPr/>
          </p:nvSpPr>
          <p:spPr>
            <a:xfrm>
              <a:off x="3461174" y="1158154"/>
              <a:ext cx="6833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Multiple images take from same field , and tilt to different angles</a:t>
              </a:r>
              <a:endParaRPr lang="zh-TW" altLang="en-US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3473065" y="1874706"/>
              <a:ext cx="8390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SPR</a:t>
              </a:r>
              <a:r>
                <a:rPr lang="zh-TW" altLang="en-US"/>
                <a:t>：</a:t>
              </a:r>
              <a:r>
                <a:rPr lang="en-US" altLang="zh-TW"/>
                <a:t>single image takes from each field , randomly oriented and positioned particles</a:t>
              </a:r>
              <a:endParaRPr lang="zh-TW" altLang="en-US"/>
            </a:p>
          </p:txBody>
        </p:sp>
        <p:cxnSp>
          <p:nvCxnSpPr>
            <p:cNvPr id="44" name="直線單箭頭接點 43"/>
            <p:cNvCxnSpPr/>
            <p:nvPr/>
          </p:nvCxnSpPr>
          <p:spPr>
            <a:xfrm>
              <a:off x="4456929" y="2244038"/>
              <a:ext cx="9995" cy="735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字方塊 44"/>
            <p:cNvSpPr txBox="1"/>
            <p:nvPr/>
          </p:nvSpPr>
          <p:spPr>
            <a:xfrm>
              <a:off x="4531403" y="2458495"/>
              <a:ext cx="2670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Given orientation</a:t>
              </a:r>
              <a:endParaRPr lang="zh-TW" altLang="en-US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3473065" y="3034479"/>
              <a:ext cx="2947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Grouped &amp; Averaged</a:t>
              </a:r>
              <a:endParaRPr lang="zh-TW" altLang="en-US"/>
            </a:p>
          </p:txBody>
        </p:sp>
      </p:grpSp>
      <p:sp>
        <p:nvSpPr>
          <p:cNvPr id="52" name="文字方塊 51"/>
          <p:cNvSpPr txBox="1"/>
          <p:nvPr/>
        </p:nvSpPr>
        <p:spPr>
          <a:xfrm>
            <a:off x="1059744" y="3518824"/>
            <a:ext cx="7950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Pros &amp; Cons in SPR </a:t>
            </a: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56" name="表格 55"/>
          <p:cNvGraphicFramePr>
            <a:graphicFrameLocks noGrp="1"/>
          </p:cNvGraphicFramePr>
          <p:nvPr/>
        </p:nvGraphicFramePr>
        <p:xfrm>
          <a:off x="728582" y="4178167"/>
          <a:ext cx="10934298" cy="108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952">
                  <a:extLst>
                    <a:ext uri="{9D8B030D-6E8A-4147-A177-3AD203B41FA5}">
                      <a16:colId xmlns:a16="http://schemas.microsoft.com/office/drawing/2014/main" val="3735780158"/>
                    </a:ext>
                  </a:extLst>
                </a:gridCol>
                <a:gridCol w="4828673">
                  <a:extLst>
                    <a:ext uri="{9D8B030D-6E8A-4147-A177-3AD203B41FA5}">
                      <a16:colId xmlns:a16="http://schemas.microsoft.com/office/drawing/2014/main" val="1079395662"/>
                    </a:ext>
                  </a:extLst>
                </a:gridCol>
                <a:gridCol w="4828673">
                  <a:extLst>
                    <a:ext uri="{9D8B030D-6E8A-4147-A177-3AD203B41FA5}">
                      <a16:colId xmlns:a16="http://schemas.microsoft.com/office/drawing/2014/main" val="3740859668"/>
                    </a:ext>
                  </a:extLst>
                </a:gridCol>
              </a:tblGrid>
              <a:tr h="5439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Pro</a:t>
                      </a:r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/>
                        <a:t>Con</a:t>
                      </a:r>
                      <a:endParaRPr lang="zh-TW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36641"/>
                  </a:ext>
                </a:extLst>
              </a:tr>
              <a:tr h="5439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X Crystallization</a:t>
                      </a:r>
                      <a:r>
                        <a:rPr lang="zh-TW" altLang="en-US" sz="2000"/>
                        <a:t>   →  </a:t>
                      </a:r>
                      <a:r>
                        <a:rPr lang="en-US" altLang="zh-TW" sz="2000"/>
                        <a:t>Simple &amp;</a:t>
                      </a:r>
                      <a:r>
                        <a:rPr lang="en-US" altLang="zh-TW" sz="2000" baseline="0"/>
                        <a:t> Save time</a:t>
                      </a:r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Large</a:t>
                      </a:r>
                      <a:r>
                        <a:rPr lang="en-US" altLang="zh-TW" sz="2000" baseline="0"/>
                        <a:t> computation</a:t>
                      </a:r>
                      <a:endParaRPr lang="zh-TW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094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19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Accelerated ML-EM (1)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911625"/>
            <a:ext cx="10058400" cy="547774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TW"/>
              <a:t>The common way to reduce </a:t>
            </a:r>
            <a:r>
              <a:rPr lang="en-US" altLang="zh-TW">
                <a:solidFill>
                  <a:srgbClr val="0070C0"/>
                </a:solidFill>
              </a:rPr>
              <a:t>the cost of the tomographic reconstruction step</a:t>
            </a:r>
            <a:r>
              <a:rPr lang="en-US" altLang="zh-TW"/>
              <a:t> is by </a:t>
            </a:r>
            <a:r>
              <a:rPr lang="en-US" altLang="zh-TW" err="1"/>
              <a:t>sparsification</a:t>
            </a:r>
            <a:r>
              <a:rPr lang="en-US" altLang="zh-TW"/>
              <a:t> of the responsibility vector (by setting small weights to zero), </a:t>
            </a:r>
            <a:r>
              <a:rPr lang="en-US" altLang="zh-TW">
                <a:solidFill>
                  <a:schemeClr val="accent1"/>
                </a:solidFill>
              </a:rPr>
              <a:t>whenever there is a high confidence in rotation assignment</a:t>
            </a:r>
            <a:r>
              <a:rPr lang="en-US" altLang="zh-TW"/>
              <a:t>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TW"/>
              <a:t>In such cases, hard assignment of rotations (i.e., assigning the entire weight to the best-match rotation and zero weight to all other rotations) is much cheaper than soft assignment and still provides a similar output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TW"/>
              <a:t>Another way to reduce </a:t>
            </a:r>
            <a:r>
              <a:rPr lang="en-US" altLang="zh-TW">
                <a:solidFill>
                  <a:srgbClr val="0070C0"/>
                </a:solidFill>
              </a:rPr>
              <a:t>the cost of the M step </a:t>
            </a:r>
            <a:r>
              <a:rPr lang="en-US" altLang="zh-TW"/>
              <a:t>is by using the gridding technique or a crude in interpolation instead of the more accurate NUFFT.  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TW">
                <a:solidFill>
                  <a:srgbClr val="0070C0"/>
                </a:solidFill>
              </a:rPr>
              <a:t>Computational savings for both the E and M</a:t>
            </a:r>
            <a:r>
              <a:rPr lang="en-US" altLang="zh-TW"/>
              <a:t> steps are obtained by limiting the search space of the hidden variables. 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TW"/>
              <a:t>For example, the previous ML-EM iteration provides a good idea of the latent variable probabilities, and one can set a lower bound to limit the search space (bound method).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4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Accelerated ML-EM (1)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911625"/>
            <a:ext cx="10058400" cy="55691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TW"/>
              <a:t>The common way to reduce </a:t>
            </a:r>
            <a:r>
              <a:rPr lang="en-US" altLang="zh-TW">
                <a:solidFill>
                  <a:srgbClr val="0070C0"/>
                </a:solidFill>
              </a:rPr>
              <a:t>the cost of the tomographic reconstruction step</a:t>
            </a:r>
            <a:r>
              <a:rPr lang="en-US" altLang="zh-TW"/>
              <a:t> is by </a:t>
            </a:r>
            <a:r>
              <a:rPr lang="en-US" altLang="zh-TW" err="1"/>
              <a:t>sparsification</a:t>
            </a:r>
            <a:r>
              <a:rPr lang="en-US" altLang="zh-TW"/>
              <a:t> of the responsibility vector (by setting small weights to zero), </a:t>
            </a:r>
            <a:r>
              <a:rPr lang="en-US" altLang="zh-TW">
                <a:solidFill>
                  <a:schemeClr val="accent1"/>
                </a:solidFill>
              </a:rPr>
              <a:t>whenever there is a high confidence in rotation assignment</a:t>
            </a:r>
            <a:r>
              <a:rPr lang="en-US" altLang="zh-TW"/>
              <a:t>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TW"/>
              <a:t>In such cases, hard assignment of rotations (i.e., assigning the entire weight to the best-match rotation and zero weight to all other rotations) is much cheaper than soft assignment and still provides a similar output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TW"/>
              <a:t>Another way to reduce </a:t>
            </a:r>
            <a:r>
              <a:rPr lang="en-US" altLang="zh-TW">
                <a:solidFill>
                  <a:srgbClr val="0070C0"/>
                </a:solidFill>
              </a:rPr>
              <a:t>the cost of the M step </a:t>
            </a:r>
            <a:r>
              <a:rPr lang="en-US" altLang="zh-TW"/>
              <a:t>is by using the gridding technique or a crude in interpolation instead of the more accurate NUFFT.  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TW">
                <a:solidFill>
                  <a:srgbClr val="0070C0"/>
                </a:solidFill>
              </a:rPr>
              <a:t>Computational savings for both the E and M</a:t>
            </a:r>
            <a:r>
              <a:rPr lang="en-US" altLang="zh-TW"/>
              <a:t> steps are obtained by limiting the search space of the hidden variables. 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TW"/>
              <a:t>For example, the previous ML-EM iteration provides a good idea of the latent variable probabilities, and one can set a lower bound to limit the search space (bound method).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TW">
                <a:solidFill>
                  <a:srgbClr val="0070C0"/>
                </a:solidFill>
              </a:rPr>
              <a:t>The latent variable space </a:t>
            </a:r>
            <a:r>
              <a:rPr lang="en-US" altLang="zh-TW"/>
              <a:t>can also be discretized at different levels of granularity. 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TW"/>
              <a:t>In adaptive EM, several grids are used for latent variable space of rotations and shifts. After a first swap over the coarse grid, only grid points that account for 99.9% (or some other fixed threshold) of the overall probability are kept, and then the search proceeds to the finer level that corresponds to these points.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31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Accelerated ML-EM (2)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TW"/>
              <a:t>Subspace-EM accelerates ML-EM by reducing the dimensionality of the images using </a:t>
            </a:r>
            <a:r>
              <a:rPr lang="en-US" altLang="zh-TW">
                <a:solidFill>
                  <a:srgbClr val="0070C0"/>
                </a:solidFill>
              </a:rPr>
              <a:t>principal component analysis</a:t>
            </a:r>
            <a:r>
              <a:rPr lang="en-US" altLang="zh-TW"/>
              <a:t> </a:t>
            </a:r>
            <a:r>
              <a:rPr lang="en-US" altLang="zh-TW">
                <a:solidFill>
                  <a:srgbClr val="0070C0"/>
                </a:solidFill>
              </a:rPr>
              <a:t>(PCA)</a:t>
            </a:r>
            <a:r>
              <a:rPr lang="en-US" altLang="zh-TW"/>
              <a:t>.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TW"/>
              <a:t>Correlations between the projection images and the </a:t>
            </a:r>
            <a:r>
              <a:rPr lang="en-US" altLang="zh-TW" err="1"/>
              <a:t>eigen</a:t>
            </a:r>
            <a:r>
              <a:rPr lang="en-US" altLang="zh-TW"/>
              <a:t>-images (principal components) are precomputed. 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TW"/>
              <a:t>Then, correlations between projection images and the noisy experimental images are quickly evaluated as linear combinations of the precomputed correlations.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097280" y="3636823"/>
            <a:ext cx="75861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Our group contribution to image analysis by using PCA: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err="1"/>
              <a:t>Szu</a:t>
            </a:r>
            <a:r>
              <a:rPr lang="en-US" altLang="zh-TW" sz="1400" dirty="0"/>
              <a:t>-Chi Chung, </a:t>
            </a:r>
            <a:r>
              <a:rPr lang="en-US" altLang="zh-TW" sz="1400" i="1" dirty="0"/>
              <a:t>et al.</a:t>
            </a:r>
            <a:r>
              <a:rPr lang="en-US" altLang="zh-TW" sz="1400" dirty="0"/>
              <a:t>, Two-stage dimension reduction for noisy high-dimensional images and application to Cryogenic Electron Microscopy, vol. 5 (2020), no. 2, 283-316. </a:t>
            </a:r>
            <a:r>
              <a:rPr lang="en-US" altLang="zh-TW" sz="1400" dirty="0">
                <a:hlinkClick r:id="rId2"/>
              </a:rPr>
              <a:t>DOI</a:t>
            </a:r>
            <a:endParaRPr lang="en-US" altLang="zh-TW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Ting-Li Chen, et al., An introduction to Multilinear Principle Component Analysis, JCSA, vol. 52 no. 1</a:t>
            </a:r>
            <a:r>
              <a:rPr lang="zh-TW" altLang="en-US" sz="1400" dirty="0"/>
              <a:t> </a:t>
            </a:r>
            <a:r>
              <a:rPr lang="en-US" altLang="zh-TW" sz="1400" dirty="0"/>
              <a:t>(2013), 24-43. </a:t>
            </a:r>
            <a:r>
              <a:rPr lang="en-US" altLang="zh-TW" sz="1400" dirty="0">
                <a:hlinkClick r:id="rId3"/>
              </a:rPr>
              <a:t>DOI</a:t>
            </a:r>
            <a:endParaRPr lang="en-US" altLang="zh-TW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68856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Accelerated ML-EM (3)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911625"/>
            <a:ext cx="10058400" cy="2883135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TW"/>
              <a:t>Even with all these modifications, iterative refinement is often a computationally expensive step, especially if a high-resolution reconstruction or heterogeneity analysis is performed on large datasets. 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TW"/>
              <a:t>It is also becoming more common for the reconstruction procedure to be applied to individual movie frames and to introduce more latent variables such as per-image defocus in order to reach higher resolution and squeeze as much as possible out of the data. 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TW"/>
              <a:t>Specialized GPU (graphics processing unit) implementations have been recently developed to accelerate such large-scale computation.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TW" dirty="0"/>
              <a:t>Our group contribution to the GPU-accelerated processing: </a:t>
            </a:r>
            <a:r>
              <a:rPr lang="en-US" altLang="zh-TW" dirty="0" err="1"/>
              <a:t>Cryo-RALib</a:t>
            </a:r>
            <a:r>
              <a:rPr lang="en-US" altLang="zh-TW" dirty="0"/>
              <a:t> -- a modular library for accelerating alignment in </a:t>
            </a:r>
            <a:r>
              <a:rPr lang="en-US" altLang="zh-TW" dirty="0" err="1"/>
              <a:t>cryo</a:t>
            </a:r>
            <a:r>
              <a:rPr lang="en-US" altLang="zh-TW" dirty="0"/>
              <a:t>-EM, by </a:t>
            </a:r>
            <a:r>
              <a:rPr lang="en-US" altLang="zh-TW" dirty="0" err="1"/>
              <a:t>Szu</a:t>
            </a:r>
            <a:r>
              <a:rPr lang="en-US" altLang="zh-TW" dirty="0"/>
              <a:t>-Chi Chung, </a:t>
            </a:r>
            <a:r>
              <a:rPr lang="en-US" altLang="zh-TW" i="1" dirty="0"/>
              <a:t>et al</a:t>
            </a:r>
            <a:r>
              <a:rPr lang="en-US" altLang="zh-TW" dirty="0"/>
              <a:t>. </a:t>
            </a:r>
            <a:r>
              <a:rPr lang="en-US" altLang="zh-TW" dirty="0" err="1"/>
              <a:t>arXiv</a:t>
            </a:r>
            <a:r>
              <a:rPr lang="en-US" altLang="zh-TW" dirty="0"/>
              <a:t>: 2011.05755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87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Bayesian Inference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#/08/2021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3" name="群組 2"/>
          <p:cNvGrpSpPr/>
          <p:nvPr/>
        </p:nvGrpSpPr>
        <p:grpSpPr>
          <a:xfrm>
            <a:off x="1932229" y="2242329"/>
            <a:ext cx="7968229" cy="2672024"/>
            <a:chOff x="1496614" y="1066738"/>
            <a:chExt cx="7968229" cy="2672024"/>
          </a:xfrm>
        </p:grpSpPr>
        <p:grpSp>
          <p:nvGrpSpPr>
            <p:cNvPr id="15" name="群組 14"/>
            <p:cNvGrpSpPr/>
            <p:nvPr/>
          </p:nvGrpSpPr>
          <p:grpSpPr>
            <a:xfrm>
              <a:off x="1496614" y="1066738"/>
              <a:ext cx="7139386" cy="1122455"/>
              <a:chOff x="1685300" y="1124796"/>
              <a:chExt cx="7139386" cy="1122455"/>
            </a:xfrm>
          </p:grpSpPr>
          <p:sp>
            <p:nvSpPr>
              <p:cNvPr id="7" name="文字方塊 6"/>
              <p:cNvSpPr txBox="1"/>
              <p:nvPr/>
            </p:nvSpPr>
            <p:spPr>
              <a:xfrm>
                <a:off x="1685300" y="1493705"/>
                <a:ext cx="147300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/>
                  <a:t>Large MSE</a:t>
                </a:r>
                <a:endParaRPr lang="zh-TW" altLang="en-US" sz="2200"/>
              </a:p>
            </p:txBody>
          </p:sp>
          <p:grpSp>
            <p:nvGrpSpPr>
              <p:cNvPr id="8" name="群組 7"/>
              <p:cNvGrpSpPr/>
              <p:nvPr/>
            </p:nvGrpSpPr>
            <p:grpSpPr>
              <a:xfrm>
                <a:off x="3069916" y="1340240"/>
                <a:ext cx="954323" cy="691568"/>
                <a:chOff x="2701606" y="1227532"/>
                <a:chExt cx="954323" cy="691568"/>
              </a:xfrm>
            </p:grpSpPr>
            <p:cxnSp>
              <p:nvCxnSpPr>
                <p:cNvPr id="9" name="直線接點 8"/>
                <p:cNvCxnSpPr/>
                <p:nvPr/>
              </p:nvCxnSpPr>
              <p:spPr>
                <a:xfrm flipV="1">
                  <a:off x="2701606" y="1227532"/>
                  <a:ext cx="954323" cy="3519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線接點 9"/>
                <p:cNvCxnSpPr/>
                <p:nvPr/>
              </p:nvCxnSpPr>
              <p:spPr>
                <a:xfrm>
                  <a:off x="2701606" y="1575050"/>
                  <a:ext cx="946303" cy="34405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文字方塊 10"/>
              <p:cNvSpPr txBox="1"/>
              <p:nvPr/>
            </p:nvSpPr>
            <p:spPr>
              <a:xfrm>
                <a:off x="4024239" y="1124796"/>
                <a:ext cx="480044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/>
                  <a:t>Poor coverage of slices in Fourier space </a:t>
                </a:r>
                <a:endParaRPr lang="zh-TW" altLang="en-US" sz="2200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4024239" y="1816364"/>
                <a:ext cx="480044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/>
                  <a:t>Small value of CTF at certain frequencies</a:t>
                </a:r>
                <a:endParaRPr lang="zh-TW" altLang="en-US" sz="2200"/>
              </a:p>
            </p:txBody>
          </p:sp>
        </p:grpSp>
        <p:cxnSp>
          <p:nvCxnSpPr>
            <p:cNvPr id="16" name="弧形接點 15"/>
            <p:cNvCxnSpPr/>
            <p:nvPr/>
          </p:nvCxnSpPr>
          <p:spPr>
            <a:xfrm rot="16200000" flipH="1">
              <a:off x="1677770" y="2057226"/>
              <a:ext cx="746038" cy="364651"/>
            </a:xfrm>
            <a:prstGeom prst="curvedConnector3">
              <a:avLst>
                <a:gd name="adj1" fmla="val 9863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2233116" y="2421367"/>
              <a:ext cx="30768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Solution</a:t>
              </a:r>
              <a:r>
                <a:rPr lang="zh-TW" altLang="en-US" sz="2200"/>
                <a:t>：</a:t>
              </a:r>
              <a:r>
                <a:rPr lang="en-US" altLang="zh-TW" sz="2200"/>
                <a:t>Regularization</a:t>
              </a:r>
              <a:endParaRPr lang="zh-TW" altLang="en-US" sz="220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6126481" y="2449875"/>
              <a:ext cx="33383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Prior on interest parameter </a:t>
              </a:r>
              <a:endParaRPr lang="zh-TW" altLang="en-US" sz="2200"/>
            </a:p>
          </p:txBody>
        </p:sp>
        <p:sp>
          <p:nvSpPr>
            <p:cNvPr id="49" name="向左箭號 48"/>
            <p:cNvSpPr/>
            <p:nvPr/>
          </p:nvSpPr>
          <p:spPr>
            <a:xfrm>
              <a:off x="5309938" y="2566532"/>
              <a:ext cx="716222" cy="19757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0" name="直線單箭頭接點 49"/>
            <p:cNvCxnSpPr/>
            <p:nvPr/>
          </p:nvCxnSpPr>
          <p:spPr>
            <a:xfrm>
              <a:off x="3820020" y="2896012"/>
              <a:ext cx="364135" cy="5146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字方塊 53"/>
            <p:cNvSpPr txBox="1"/>
            <p:nvPr/>
          </p:nvSpPr>
          <p:spPr>
            <a:xfrm>
              <a:off x="4028501" y="2908813"/>
              <a:ext cx="114466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without</a:t>
              </a:r>
              <a:endParaRPr lang="zh-TW" altLang="en-US" sz="220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4309163" y="3307875"/>
              <a:ext cx="37920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3D reconstruction may </a:t>
              </a:r>
              <a:r>
                <a:rPr lang="en-US" altLang="zh-TW" sz="2200" err="1"/>
                <a:t>overfit</a:t>
              </a:r>
              <a:endParaRPr lang="zh-TW" altLang="en-US" sz="2200"/>
            </a:p>
          </p:txBody>
        </p:sp>
      </p:grpSp>
      <p:sp>
        <p:nvSpPr>
          <p:cNvPr id="20" name="矩形 19"/>
          <p:cNvSpPr/>
          <p:nvPr/>
        </p:nvSpPr>
        <p:spPr>
          <a:xfrm>
            <a:off x="1163100" y="1210806"/>
            <a:ext cx="527065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600">
                <a:solidFill>
                  <a:schemeClr val="tx1">
                    <a:lumMod val="75000"/>
                    <a:lumOff val="25000"/>
                  </a:schemeClr>
                </a:solidFill>
              </a:rPr>
              <a:t>Basic idea behind Bayesian inference</a:t>
            </a:r>
            <a:endParaRPr lang="zh-TW" altLang="en-US" sz="2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722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Bayesian Inference — Posterior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#/08/2021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862804" y="2033155"/>
                <a:ext cx="4428776" cy="809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num>
                        <m:den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TW" altLang="en-US" sz="220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804" y="2033155"/>
                <a:ext cx="4428776" cy="809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 flipV="1">
            <a:off x="6862921" y="1844677"/>
            <a:ext cx="508870" cy="260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452002" y="1610743"/>
            <a:ext cx="26224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/>
              <a:t>Prior distribution of</a:t>
            </a:r>
            <a:r>
              <a:rPr lang="zh-TW" altLang="en-US" sz="2200"/>
              <a:t> </a:t>
            </a:r>
            <a:r>
              <a:rPr lang="en-US" altLang="zh-TW" sz="2200"/>
              <a:t> </a:t>
            </a:r>
            <a:endParaRPr lang="zh-TW" altLang="en-US" sz="2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795697" y="1641520"/>
                <a:ext cx="4146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TW"/>
                  <a:t> </a:t>
                </a:r>
                <a:endParaRPr lang="zh-TW" altLang="en-US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697" y="1641520"/>
                <a:ext cx="414616" cy="369332"/>
              </a:xfrm>
              <a:prstGeom prst="rect">
                <a:avLst/>
              </a:prstGeom>
              <a:blipFill>
                <a:blip r:embed="rId4"/>
                <a:stretch>
                  <a:fillRect l="-4412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108854" y="2963750"/>
                <a:ext cx="2051313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200"/>
                  <a:t>∵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TW" sz="2200" i="1" smtClean="0">
                        <a:latin typeface="Cambria Math" panose="02040503050406030204" pitchFamily="18" charset="0"/>
                      </a:rPr>
                      <m:t>⫫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zh-TW" altLang="en-US" sz="220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854" y="2963750"/>
                <a:ext cx="2051313" cy="430887"/>
              </a:xfrm>
              <a:prstGeom prst="rect">
                <a:avLst/>
              </a:prstGeom>
              <a:blipFill>
                <a:blip r:embed="rId5"/>
                <a:stretch>
                  <a:fillRect l="-3858" t="-12676" b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333415" y="3388910"/>
                <a:ext cx="697864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dirty="0" smtClean="0"/>
                        <m:t>∴</m:t>
                      </m:r>
                      <m:r>
                        <m:rPr>
                          <m:nor/>
                        </m:rPr>
                        <a:rPr lang="en-US" altLang="zh-TW" sz="2200" b="0" i="0" dirty="0" smtClean="0"/>
                        <m:t> </m:t>
                      </m:r>
                      <m:r>
                        <m:rPr>
                          <m:nor/>
                        </m:rPr>
                        <a:rPr lang="en-US" altLang="zh-TW" sz="2200" b="0" i="0" dirty="0" smtClean="0"/>
                        <m:t>Maximize</m:t>
                      </m:r>
                      <m:r>
                        <m:rPr>
                          <m:nor/>
                        </m:rPr>
                        <a:rPr lang="en-US" altLang="zh-TW" sz="2200" b="0" i="0" dirty="0" smtClean="0"/>
                        <m:t> </m:t>
                      </m:r>
                      <m:r>
                        <m:rPr>
                          <m:nor/>
                        </m:rPr>
                        <a:rPr lang="en-US" altLang="zh-TW" sz="2200" b="0" i="0" dirty="0" smtClean="0"/>
                        <m:t>posterior</m:t>
                      </m:r>
                      <m:r>
                        <m:rPr>
                          <m:nor/>
                        </m:rPr>
                        <a:rPr lang="en-US" altLang="zh-TW" sz="2200" b="0" i="0" dirty="0" smtClean="0"/>
                        <m:t> </m:t>
                      </m:r>
                      <m:r>
                        <m:rPr>
                          <m:nor/>
                        </m:rPr>
                        <a:rPr lang="en-US" altLang="zh-TW" sz="2200" b="0" i="0" dirty="0" smtClean="0"/>
                        <m:t>probability</m:t>
                      </m:r>
                      <m:r>
                        <m:rPr>
                          <m:nor/>
                        </m:rPr>
                        <a:rPr lang="en-US" altLang="zh-TW" sz="2200" b="0" i="0" dirty="0" smtClean="0"/>
                        <m:t> = </m:t>
                      </m:r>
                      <m:r>
                        <m:rPr>
                          <m:nor/>
                        </m:rPr>
                        <a:rPr lang="en-US" altLang="zh-TW" sz="2200" dirty="0" smtClean="0"/>
                        <m:t>Maximize</m:t>
                      </m:r>
                      <m:r>
                        <a:rPr lang="en-US" altLang="zh-TW" sz="2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TW" altLang="en-US" sz="220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415" y="3388910"/>
                <a:ext cx="6978642" cy="430887"/>
              </a:xfrm>
              <a:prstGeom prst="rect">
                <a:avLst/>
              </a:prstGeom>
              <a:blipFill>
                <a:blip r:embed="rId6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/>
          <p:nvPr/>
        </p:nvCxnSpPr>
        <p:spPr>
          <a:xfrm flipH="1" flipV="1">
            <a:off x="5742251" y="1854435"/>
            <a:ext cx="160970" cy="210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4922538" y="1508029"/>
            <a:ext cx="1446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/>
              <a:t>Likelihood</a:t>
            </a:r>
            <a:endParaRPr lang="zh-TW" altLang="en-US" sz="2200"/>
          </a:p>
        </p:txBody>
      </p:sp>
      <p:grpSp>
        <p:nvGrpSpPr>
          <p:cNvPr id="48" name="群組 47"/>
          <p:cNvGrpSpPr/>
          <p:nvPr/>
        </p:nvGrpSpPr>
        <p:grpSpPr>
          <a:xfrm>
            <a:off x="933974" y="3936266"/>
            <a:ext cx="10353181" cy="1469736"/>
            <a:chOff x="933974" y="3936266"/>
            <a:chExt cx="10353181" cy="1469736"/>
          </a:xfrm>
        </p:grpSpPr>
        <p:grpSp>
          <p:nvGrpSpPr>
            <p:cNvPr id="36" name="群組 35"/>
            <p:cNvGrpSpPr/>
            <p:nvPr/>
          </p:nvGrpSpPr>
          <p:grpSpPr>
            <a:xfrm>
              <a:off x="933974" y="3936266"/>
              <a:ext cx="9938494" cy="1010334"/>
              <a:chOff x="1850263" y="3872877"/>
              <a:chExt cx="9938494" cy="1010334"/>
            </a:xfrm>
          </p:grpSpPr>
          <p:sp>
            <p:nvSpPr>
              <p:cNvPr id="21" name="文字方塊 20"/>
              <p:cNvSpPr txBox="1"/>
              <p:nvPr/>
            </p:nvSpPr>
            <p:spPr>
              <a:xfrm>
                <a:off x="4909071" y="4363207"/>
                <a:ext cx="16821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/>
                  <a:t>Be estimated</a:t>
                </a:r>
                <a:endParaRPr lang="zh-TW" altLang="en-US"/>
              </a:p>
            </p:txBody>
          </p:sp>
          <p:sp>
            <p:nvSpPr>
              <p:cNvPr id="22" name="向右箭號 21"/>
              <p:cNvSpPr/>
              <p:nvPr/>
            </p:nvSpPr>
            <p:spPr>
              <a:xfrm>
                <a:off x="1850263" y="4029513"/>
                <a:ext cx="543820" cy="13088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字方塊 22"/>
                  <p:cNvSpPr txBox="1"/>
                  <p:nvPr/>
                </p:nvSpPr>
                <p:spPr>
                  <a:xfrm>
                    <a:off x="2445955" y="3872877"/>
                    <a:ext cx="9342802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altLang="zh-TW" sz="2200"/>
                      <a:t>maximum a posterior probability (MAP) estimate </a:t>
                    </a:r>
                    <a:r>
                      <a:rPr lang="en-US" altLang="zh-TW" sz="2200"/>
                      <a:t>is obtained by </a:t>
                    </a:r>
                    <a14:m>
                      <m:oMath xmlns:m="http://schemas.openxmlformats.org/officeDocument/2006/math"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oMath>
                    </a14:m>
                    <a:endParaRPr lang="zh-TW" altLang="en-US" sz="2200"/>
                  </a:p>
                </p:txBody>
              </p:sp>
            </mc:Choice>
            <mc:Fallback xmlns="">
              <p:sp>
                <p:nvSpPr>
                  <p:cNvPr id="23" name="文字方塊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5955" y="3872877"/>
                    <a:ext cx="9342802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48" t="-10000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向右箭號 23"/>
              <p:cNvSpPr/>
              <p:nvPr/>
            </p:nvSpPr>
            <p:spPr>
              <a:xfrm>
                <a:off x="1850263" y="4621184"/>
                <a:ext cx="543820" cy="13088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2445955" y="4447129"/>
                <a:ext cx="2616177" cy="42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altLang="zh-TW" sz="2200"/>
                  <a:t>Posterior distribution </a:t>
                </a:r>
                <a:endParaRPr lang="zh-TW" altLang="en-US" sz="2200"/>
              </a:p>
            </p:txBody>
          </p:sp>
          <p:cxnSp>
            <p:nvCxnSpPr>
              <p:cNvPr id="28" name="直線單箭頭接點 27"/>
              <p:cNvCxnSpPr/>
              <p:nvPr/>
            </p:nvCxnSpPr>
            <p:spPr>
              <a:xfrm flipV="1">
                <a:off x="5062132" y="4681661"/>
                <a:ext cx="1008199" cy="146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字方塊 34"/>
              <p:cNvSpPr txBox="1"/>
              <p:nvPr/>
            </p:nvSpPr>
            <p:spPr>
              <a:xfrm>
                <a:off x="6223392" y="4452324"/>
                <a:ext cx="18283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/>
                  <a:t>statistic of φ</a:t>
                </a:r>
                <a:endParaRPr lang="zh-TW" altLang="en-US" sz="2200"/>
              </a:p>
            </p:txBody>
          </p:sp>
        </p:grpSp>
        <p:cxnSp>
          <p:nvCxnSpPr>
            <p:cNvPr id="38" name="直線單箭頭接點 37"/>
            <p:cNvCxnSpPr/>
            <p:nvPr/>
          </p:nvCxnSpPr>
          <p:spPr>
            <a:xfrm>
              <a:off x="6925471" y="4759672"/>
              <a:ext cx="5265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/>
            <p:cNvSpPr txBox="1"/>
            <p:nvPr/>
          </p:nvSpPr>
          <p:spPr>
            <a:xfrm>
              <a:off x="7452002" y="4529606"/>
              <a:ext cx="383515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Contribute to 3D reconstruction</a:t>
              </a:r>
              <a:endParaRPr lang="zh-TW" altLang="en-US" sz="2200"/>
            </a:p>
          </p:txBody>
        </p:sp>
        <p:cxnSp>
          <p:nvCxnSpPr>
            <p:cNvPr id="43" name="直線單箭頭接點 42"/>
            <p:cNvCxnSpPr/>
            <p:nvPr/>
          </p:nvCxnSpPr>
          <p:spPr>
            <a:xfrm>
              <a:off x="1724636" y="5151769"/>
              <a:ext cx="5265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43"/>
            <p:cNvSpPr txBox="1"/>
            <p:nvPr/>
          </p:nvSpPr>
          <p:spPr>
            <a:xfrm>
              <a:off x="2251167" y="4951633"/>
              <a:ext cx="411743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Mean volume , confidence interval</a:t>
              </a:r>
              <a:endParaRPr lang="zh-TW" altLang="en-US" sz="2200"/>
            </a:p>
          </p:txBody>
        </p:sp>
        <p:cxnSp>
          <p:nvCxnSpPr>
            <p:cNvPr id="45" name="直線單箭頭接點 44"/>
            <p:cNvCxnSpPr/>
            <p:nvPr/>
          </p:nvCxnSpPr>
          <p:spPr>
            <a:xfrm>
              <a:off x="6398940" y="5180154"/>
              <a:ext cx="5265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字方塊 46"/>
            <p:cNvSpPr txBox="1"/>
            <p:nvPr/>
          </p:nvSpPr>
          <p:spPr>
            <a:xfrm>
              <a:off x="6925471" y="4975115"/>
              <a:ext cx="411743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Useful for model validation</a:t>
              </a:r>
              <a:endParaRPr lang="zh-TW" altLang="en-US" sz="2200"/>
            </a:p>
          </p:txBody>
        </p:sp>
      </p:grpSp>
      <p:sp>
        <p:nvSpPr>
          <p:cNvPr id="50" name="矩形 49"/>
          <p:cNvSpPr/>
          <p:nvPr/>
        </p:nvSpPr>
        <p:spPr>
          <a:xfrm>
            <a:off x="1235577" y="1072109"/>
            <a:ext cx="719658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200"/>
              <a:t>Main concept in Bayesian inference —  Posterior Distribution </a:t>
            </a:r>
            <a:endParaRPr lang="zh-TW" altLang="en-US" sz="2200"/>
          </a:p>
        </p:txBody>
      </p:sp>
      <p:grpSp>
        <p:nvGrpSpPr>
          <p:cNvPr id="53" name="群組 52"/>
          <p:cNvGrpSpPr/>
          <p:nvPr/>
        </p:nvGrpSpPr>
        <p:grpSpPr>
          <a:xfrm>
            <a:off x="2736108" y="2786766"/>
            <a:ext cx="6918790" cy="830997"/>
            <a:chOff x="2211326" y="2768987"/>
            <a:chExt cx="6918790" cy="830997"/>
          </a:xfrm>
        </p:grpSpPr>
        <p:sp>
          <p:nvSpPr>
            <p:cNvPr id="6" name="矩形 5"/>
            <p:cNvSpPr/>
            <p:nvPr/>
          </p:nvSpPr>
          <p:spPr>
            <a:xfrm>
              <a:off x="2515356" y="2768987"/>
              <a:ext cx="661476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/>
                <a:t>Calculating the posterior distribution is out of reach</a:t>
              </a:r>
            </a:p>
            <a:p>
              <a:r>
                <a:rPr lang="en-US" altLang="zh-TW" sz="2200"/>
                <a:t>      </a:t>
              </a:r>
              <a:r>
                <a:rPr lang="en-US" altLang="zh-TW" sz="2200" err="1"/>
                <a:t>Variational</a:t>
              </a:r>
              <a:r>
                <a:rPr lang="en-US" altLang="zh-TW" sz="2200"/>
                <a:t> inference to approximate posterior</a:t>
              </a:r>
              <a:endParaRPr lang="zh-TW" altLang="en-US" sz="2200"/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2211326" y="3260302"/>
              <a:ext cx="543820" cy="1944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798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  <p:bldP spid="3" grpId="0"/>
      <p:bldP spid="8" grpId="0"/>
      <p:bldP spid="34" grpId="0"/>
      <p:bldP spid="5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Bayesian Inference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#/08/2021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001550" y="1863354"/>
                <a:ext cx="5231945" cy="445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zh-TW" altLang="en-US" sz="2200" dirty="0"/>
                            <m:t> 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𝑀𝐴𝑃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𝑎𝑟𝑔𝑚𝑎𝑥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zh-TW" altLang="en-US" sz="220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550" y="1863354"/>
                <a:ext cx="5231945" cy="445571"/>
              </a:xfrm>
              <a:prstGeom prst="rect">
                <a:avLst/>
              </a:prstGeom>
              <a:blipFill>
                <a:blip r:embed="rId2"/>
                <a:stretch>
                  <a:fillRect t="-5479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向右箭號 7"/>
          <p:cNvSpPr/>
          <p:nvPr/>
        </p:nvSpPr>
        <p:spPr>
          <a:xfrm>
            <a:off x="2333415" y="2625254"/>
            <a:ext cx="543820" cy="130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001550" y="2475254"/>
            <a:ext cx="7425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/>
              <a:t>Only information obtained about posterior distribution is mode.  </a:t>
            </a:r>
            <a:endParaRPr lang="zh-TW" altLang="en-US" sz="2200"/>
          </a:p>
        </p:txBody>
      </p:sp>
      <p:sp>
        <p:nvSpPr>
          <p:cNvPr id="10" name="矩形 9"/>
          <p:cNvSpPr/>
          <p:nvPr/>
        </p:nvSpPr>
        <p:spPr>
          <a:xfrm>
            <a:off x="1499944" y="3108781"/>
            <a:ext cx="13772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</a:rPr>
              <a:t>MAP-EM</a:t>
            </a: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25358" y="1310116"/>
            <a:ext cx="2754583" cy="470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</a:rPr>
              <a:t>MAP estimate</a:t>
            </a: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1753763" y="3751205"/>
            <a:ext cx="11208257" cy="1830030"/>
            <a:chOff x="1625427" y="3427307"/>
            <a:chExt cx="11208257" cy="1830030"/>
          </a:xfrm>
        </p:grpSpPr>
        <p:grpSp>
          <p:nvGrpSpPr>
            <p:cNvPr id="18" name="群組 17"/>
            <p:cNvGrpSpPr/>
            <p:nvPr/>
          </p:nvGrpSpPr>
          <p:grpSpPr>
            <a:xfrm>
              <a:off x="1625427" y="3609966"/>
              <a:ext cx="2194010" cy="691568"/>
              <a:chOff x="1985931" y="3782250"/>
              <a:chExt cx="2194010" cy="691568"/>
            </a:xfrm>
          </p:grpSpPr>
          <p:grpSp>
            <p:nvGrpSpPr>
              <p:cNvPr id="17" name="群組 16"/>
              <p:cNvGrpSpPr/>
              <p:nvPr/>
            </p:nvGrpSpPr>
            <p:grpSpPr>
              <a:xfrm>
                <a:off x="1985931" y="3782250"/>
                <a:ext cx="2194010" cy="599043"/>
                <a:chOff x="1985931" y="3782250"/>
                <a:chExt cx="2194010" cy="599043"/>
              </a:xfrm>
            </p:grpSpPr>
            <p:sp>
              <p:nvSpPr>
                <p:cNvPr id="14" name="文字方塊 13"/>
                <p:cNvSpPr txBox="1"/>
                <p:nvPr/>
              </p:nvSpPr>
              <p:spPr>
                <a:xfrm>
                  <a:off x="1985931" y="3950406"/>
                  <a:ext cx="147300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200"/>
                    <a:t>MAP-EM</a:t>
                  </a:r>
                  <a:endParaRPr lang="zh-TW" altLang="en-US" sz="2200"/>
                </a:p>
              </p:txBody>
            </p:sp>
            <p:cxnSp>
              <p:nvCxnSpPr>
                <p:cNvPr id="15" name="直線接點 14"/>
                <p:cNvCxnSpPr/>
                <p:nvPr/>
              </p:nvCxnSpPr>
              <p:spPr>
                <a:xfrm flipV="1">
                  <a:off x="3225618" y="3782250"/>
                  <a:ext cx="954323" cy="3519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直線接點 15"/>
              <p:cNvCxnSpPr/>
              <p:nvPr/>
            </p:nvCxnSpPr>
            <p:spPr>
              <a:xfrm>
                <a:off x="3225618" y="4129768"/>
                <a:ext cx="946303" cy="3440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文字方塊 19"/>
            <p:cNvSpPr txBox="1"/>
            <p:nvPr/>
          </p:nvSpPr>
          <p:spPr>
            <a:xfrm>
              <a:off x="3819437" y="3427307"/>
              <a:ext cx="15384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E step</a:t>
              </a:r>
              <a:endParaRPr lang="zh-TW" altLang="en-US" sz="220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3820365" y="4087786"/>
              <a:ext cx="901331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M step : </a:t>
              </a:r>
            </a:p>
            <a:p>
              <a:r>
                <a:rPr lang="en-US" altLang="zh-TW" sz="2200"/>
                <a:t>	</a:t>
              </a:r>
              <a:r>
                <a:rPr lang="en-US" altLang="zh-TW" sz="2400"/>
                <a:t>a new structure is reconstructed that maximizes the posterior</a:t>
              </a:r>
            </a:p>
            <a:p>
              <a:r>
                <a:rPr lang="en-US" altLang="zh-TW" sz="2400"/>
                <a:t>	given the conditional probabilities of the latent variables</a:t>
              </a:r>
              <a:r>
                <a:rPr lang="en-US" altLang="zh-TW" sz="2200"/>
                <a:t> </a:t>
              </a:r>
              <a:endParaRPr lang="zh-TW" altLang="en-US" sz="2200"/>
            </a:p>
          </p:txBody>
        </p:sp>
      </p:grpSp>
    </p:spTree>
    <p:extLst>
      <p:ext uri="{BB962C8B-B14F-4D97-AF65-F5344CB8AC3E}">
        <p14:creationId xmlns:p14="http://schemas.microsoft.com/office/powerpoint/2010/main" val="274265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Bayesian Inference — Prior 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#/08/2021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1552906" y="1172146"/>
            <a:ext cx="2754583" cy="470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Prior in SPR</a:t>
            </a: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3334551" y="3541630"/>
                <a:ext cx="47000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zh-TW" altLang="en-US" sz="220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551" y="3541630"/>
                <a:ext cx="47000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5980860" y="1678735"/>
                <a:ext cx="337897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/>
                  <a:t>The Fourier transform of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zh-TW" altLang="en-US" sz="220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60" y="1678735"/>
                <a:ext cx="3378978" cy="430887"/>
              </a:xfrm>
              <a:prstGeom prst="rect">
                <a:avLst/>
              </a:prstGeom>
              <a:blipFill>
                <a:blip r:embed="rId3"/>
                <a:stretch>
                  <a:fillRect l="-2347"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群組 39"/>
          <p:cNvGrpSpPr/>
          <p:nvPr/>
        </p:nvGrpSpPr>
        <p:grpSpPr>
          <a:xfrm>
            <a:off x="1097280" y="1842692"/>
            <a:ext cx="10975386" cy="3838379"/>
            <a:chOff x="1097280" y="1842692"/>
            <a:chExt cx="10975386" cy="3838379"/>
          </a:xfrm>
        </p:grpSpPr>
        <p:grpSp>
          <p:nvGrpSpPr>
            <p:cNvPr id="33" name="群組 32"/>
            <p:cNvGrpSpPr/>
            <p:nvPr/>
          </p:nvGrpSpPr>
          <p:grpSpPr>
            <a:xfrm>
              <a:off x="1466339" y="1842692"/>
              <a:ext cx="10606327" cy="3838379"/>
              <a:chOff x="1965218" y="1407183"/>
              <a:chExt cx="10606327" cy="3838379"/>
            </a:xfrm>
          </p:grpSpPr>
          <p:sp>
            <p:nvSpPr>
              <p:cNvPr id="20" name="文字方塊 19"/>
              <p:cNvSpPr txBox="1"/>
              <p:nvPr/>
            </p:nvSpPr>
            <p:spPr>
              <a:xfrm>
                <a:off x="5939590" y="2682189"/>
                <a:ext cx="355733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/>
                  <a:t>Unknown , model parameter</a:t>
                </a:r>
                <a:endParaRPr lang="zh-TW" altLang="en-US" sz="2200"/>
              </a:p>
            </p:txBody>
          </p:sp>
          <p:grpSp>
            <p:nvGrpSpPr>
              <p:cNvPr id="32" name="群組 31"/>
              <p:cNvGrpSpPr/>
              <p:nvPr/>
            </p:nvGrpSpPr>
            <p:grpSpPr>
              <a:xfrm>
                <a:off x="1965218" y="1407183"/>
                <a:ext cx="10606327" cy="3838379"/>
                <a:chOff x="1965218" y="1407183"/>
                <a:chExt cx="10606327" cy="3838379"/>
              </a:xfrm>
            </p:grpSpPr>
            <p:grpSp>
              <p:nvGrpSpPr>
                <p:cNvPr id="9" name="群組 8"/>
                <p:cNvGrpSpPr/>
                <p:nvPr/>
              </p:nvGrpSpPr>
              <p:grpSpPr>
                <a:xfrm>
                  <a:off x="3288633" y="1567935"/>
                  <a:ext cx="3433192" cy="951927"/>
                  <a:chOff x="1860885" y="1664532"/>
                  <a:chExt cx="3433192" cy="95192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" name="文字方塊 5"/>
                      <p:cNvSpPr txBox="1"/>
                      <p:nvPr/>
                    </p:nvSpPr>
                    <p:spPr>
                      <a:xfrm>
                        <a:off x="1860885" y="1925053"/>
                        <a:ext cx="1171074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TW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oMath>
                          </m:oMathPara>
                        </a14:m>
                        <a:endParaRPr lang="zh-TW" altLang="en-US" sz="2200"/>
                      </a:p>
                    </p:txBody>
                  </p:sp>
                </mc:Choice>
                <mc:Fallback xmlns="">
                  <p:sp>
                    <p:nvSpPr>
                      <p:cNvPr id="6" name="文字方塊 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60885" y="1925053"/>
                        <a:ext cx="1171074" cy="430887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" name="文字方塊 7"/>
                      <p:cNvSpPr txBox="1"/>
                      <p:nvPr/>
                    </p:nvSpPr>
                    <p:spPr>
                      <a:xfrm>
                        <a:off x="2671193" y="1664532"/>
                        <a:ext cx="2622884" cy="95192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nary>
                                <m:naryPr>
                                  <m:chr m:val="∏"/>
                                  <m:ctrlPr>
                                    <a:rPr lang="zh-TW" alt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2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TW" sz="2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altLang="zh-TW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TW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22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altLang="zh-TW" sz="22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nary>
                              <m:sSup>
                                <m:sSupPr>
                                  <m:ctrlPr>
                                    <a:rPr lang="en-US" altLang="zh-TW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200" b="0" i="0" smtClea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altLang="zh-TW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TW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TW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TW" sz="2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22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l-GR" altLang="zh-TW" sz="2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2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TW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TW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sup>
                              </m:sSup>
                            </m:oMath>
                          </m:oMathPara>
                        </a14:m>
                        <a:endParaRPr lang="zh-TW" altLang="en-US" sz="2200"/>
                      </a:p>
                    </p:txBody>
                  </p:sp>
                </mc:Choice>
                <mc:Fallback xmlns="">
                  <p:sp>
                    <p:nvSpPr>
                      <p:cNvPr id="8" name="文字方塊 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71193" y="1664532"/>
                        <a:ext cx="2622884" cy="951927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1" name="直線單箭頭接點 10"/>
                <p:cNvCxnSpPr/>
                <p:nvPr/>
              </p:nvCxnSpPr>
              <p:spPr>
                <a:xfrm flipV="1">
                  <a:off x="6126480" y="1407183"/>
                  <a:ext cx="322446" cy="160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文字方塊 12"/>
                <p:cNvSpPr txBox="1"/>
                <p:nvPr/>
              </p:nvSpPr>
              <p:spPr>
                <a:xfrm>
                  <a:off x="1965218" y="4814675"/>
                  <a:ext cx="1060632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200"/>
                    <a:t>MAP 3D reconstruction update step includes a Tikhonov regularization parameter</a:t>
                  </a:r>
                  <a:endParaRPr lang="zh-TW" altLang="en-US" sz="22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矩形 15"/>
                    <p:cNvSpPr/>
                    <p:nvPr/>
                  </p:nvSpPr>
                  <p:spPr>
                    <a:xfrm flipH="1">
                      <a:off x="3874170" y="3109671"/>
                      <a:ext cx="2065421" cy="43088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2200" i="1" smtClean="0">
                                <a:latin typeface="Cambria Math" panose="02040503050406030204" pitchFamily="18" charset="0"/>
                              </a:rPr>
                              <m:t>↷</m:t>
                            </m:r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p>
                              <m:sSupPr>
                                <m:ctrlPr>
                                  <a:rPr lang="en-US" altLang="zh-TW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altLang="zh-TW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TW" altLang="en-US" sz="2200"/>
                    </a:p>
                  </p:txBody>
                </p:sp>
              </mc:Choice>
              <mc:Fallback xmlns="">
                <p:sp>
                  <p:nvSpPr>
                    <p:cNvPr id="16" name="矩形 1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3874170" y="3109671"/>
                      <a:ext cx="2065421" cy="43088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8" name="直線單箭頭接點 17"/>
                <p:cNvCxnSpPr/>
                <p:nvPr/>
              </p:nvCxnSpPr>
              <p:spPr>
                <a:xfrm flipV="1">
                  <a:off x="5601103" y="2923896"/>
                  <a:ext cx="322446" cy="160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弧形接點 20"/>
                <p:cNvCxnSpPr/>
                <p:nvPr/>
              </p:nvCxnSpPr>
              <p:spPr>
                <a:xfrm>
                  <a:off x="5236451" y="3488682"/>
                  <a:ext cx="364652" cy="185775"/>
                </a:xfrm>
                <a:prstGeom prst="curvedConnector3">
                  <a:avLst>
                    <a:gd name="adj1" fmla="val 6007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文字方塊 28"/>
                <p:cNvSpPr txBox="1"/>
                <p:nvPr/>
              </p:nvSpPr>
              <p:spPr>
                <a:xfrm>
                  <a:off x="5601103" y="3487442"/>
                  <a:ext cx="354289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200"/>
                    <a:t>Refine during EM iteration </a:t>
                  </a:r>
                  <a:endParaRPr lang="zh-TW" altLang="en-US" sz="22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文字方塊 30"/>
                    <p:cNvSpPr txBox="1"/>
                    <p:nvPr/>
                  </p:nvSpPr>
                  <p:spPr>
                    <a:xfrm>
                      <a:off x="5601103" y="3787151"/>
                      <a:ext cx="3295448" cy="6247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TW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a:rPr lang="en-US" altLang="zh-TW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+1)</m:t>
                                </m:r>
                              </m:sup>
                            </m:sSup>
                            <m:r>
                              <a:rPr lang="en-US" altLang="zh-TW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l-GR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+1)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TW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zh-TW" altLang="en-US"/>
                    </a:p>
                  </p:txBody>
                </p:sp>
              </mc:Choice>
              <mc:Fallback xmlns="">
                <p:sp>
                  <p:nvSpPr>
                    <p:cNvPr id="31" name="文字方塊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01103" y="3787151"/>
                      <a:ext cx="3295448" cy="624723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5" name="向右箭號 34"/>
            <p:cNvSpPr/>
            <p:nvPr/>
          </p:nvSpPr>
          <p:spPr>
            <a:xfrm>
              <a:off x="1097280" y="5341295"/>
              <a:ext cx="404462" cy="2154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8" name="直線單箭頭接點 37"/>
            <p:cNvCxnSpPr/>
            <p:nvPr/>
          </p:nvCxnSpPr>
          <p:spPr>
            <a:xfrm flipV="1">
              <a:off x="8807795" y="5118724"/>
              <a:ext cx="322446" cy="160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/>
            <p:cNvSpPr txBox="1"/>
            <p:nvPr/>
          </p:nvSpPr>
          <p:spPr>
            <a:xfrm>
              <a:off x="7990201" y="4699449"/>
              <a:ext cx="35573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Deal with ill-posed problem</a:t>
              </a:r>
              <a:endParaRPr lang="zh-TW" altLang="en-US" sz="2200"/>
            </a:p>
          </p:txBody>
        </p:sp>
      </p:grpSp>
    </p:spTree>
    <p:extLst>
      <p:ext uri="{BB962C8B-B14F-4D97-AF65-F5344CB8AC3E}">
        <p14:creationId xmlns:p14="http://schemas.microsoft.com/office/powerpoint/2010/main" val="412202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Bayesian Inference — Posterior 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#/08/2021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1335192" y="1027003"/>
            <a:ext cx="2754583" cy="470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</a:rPr>
              <a:t>Masking</a:t>
            </a: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1847058" y="2836795"/>
            <a:ext cx="543820" cy="130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 flipV="1">
            <a:off x="2765302" y="1587393"/>
            <a:ext cx="954323" cy="351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1596914" y="1381622"/>
            <a:ext cx="10145143" cy="1117392"/>
            <a:chOff x="1596914" y="1381622"/>
            <a:chExt cx="10145143" cy="1117392"/>
          </a:xfrm>
        </p:grpSpPr>
        <p:sp>
          <p:nvSpPr>
            <p:cNvPr id="9" name="文字方塊 8"/>
            <p:cNvSpPr txBox="1"/>
            <p:nvPr/>
          </p:nvSpPr>
          <p:spPr>
            <a:xfrm>
              <a:off x="1596914" y="1719467"/>
              <a:ext cx="14730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Masking</a:t>
              </a:r>
              <a:endParaRPr lang="zh-TW" altLang="en-US" sz="2200"/>
            </a:p>
          </p:txBody>
        </p:sp>
        <p:cxnSp>
          <p:nvCxnSpPr>
            <p:cNvPr id="11" name="直線接點 10"/>
            <p:cNvCxnSpPr/>
            <p:nvPr/>
          </p:nvCxnSpPr>
          <p:spPr>
            <a:xfrm>
              <a:off x="2765302" y="1934911"/>
              <a:ext cx="946303" cy="3440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3732450" y="1381622"/>
              <a:ext cx="6761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/>
                <a:t>support of the molecule in real space is specified</a:t>
              </a:r>
              <a:endParaRPr lang="zh-TW" altLang="en-US" sz="220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732450" y="2037349"/>
              <a:ext cx="8009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/>
                <a:t>values of φ outside the support are masked out and set to zero</a:t>
              </a:r>
              <a:endParaRPr lang="zh-TW" altLang="en-US" sz="2400"/>
            </a:p>
          </p:txBody>
        </p:sp>
      </p:grpSp>
      <p:sp>
        <p:nvSpPr>
          <p:cNvPr id="15" name="文字方塊 14"/>
          <p:cNvSpPr txBox="1"/>
          <p:nvPr/>
        </p:nvSpPr>
        <p:spPr>
          <a:xfrm>
            <a:off x="2443696" y="2729624"/>
            <a:ext cx="92983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/>
              <a:t>Decreasing the parameter space and diminish noise                increase resolution  </a:t>
            </a:r>
            <a:endParaRPr lang="zh-TW" altLang="en-US" sz="220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8465208" y="2967684"/>
            <a:ext cx="792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/>
          <p:cNvGrpSpPr/>
          <p:nvPr/>
        </p:nvGrpSpPr>
        <p:grpSpPr>
          <a:xfrm>
            <a:off x="1561764" y="3554096"/>
            <a:ext cx="10271007" cy="2305650"/>
            <a:chOff x="1561764" y="3554096"/>
            <a:chExt cx="10271007" cy="2305650"/>
          </a:xfrm>
        </p:grpSpPr>
        <p:grpSp>
          <p:nvGrpSpPr>
            <p:cNvPr id="30" name="群組 29"/>
            <p:cNvGrpSpPr/>
            <p:nvPr/>
          </p:nvGrpSpPr>
          <p:grpSpPr>
            <a:xfrm>
              <a:off x="1561764" y="3554096"/>
              <a:ext cx="5934363" cy="909797"/>
              <a:chOff x="1561764" y="3554096"/>
              <a:chExt cx="5934363" cy="909797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561764" y="3554096"/>
                <a:ext cx="14205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/>
                  <a:t>Principle :</a:t>
                </a:r>
                <a:endParaRPr lang="zh-TW" altLang="en-US" sz="2400"/>
              </a:p>
            </p:txBody>
          </p:sp>
          <p:grpSp>
            <p:nvGrpSpPr>
              <p:cNvPr id="26" name="群組 25"/>
              <p:cNvGrpSpPr/>
              <p:nvPr/>
            </p:nvGrpSpPr>
            <p:grpSpPr>
              <a:xfrm>
                <a:off x="3069916" y="4033007"/>
                <a:ext cx="4426211" cy="430886"/>
                <a:chOff x="2118968" y="4181658"/>
                <a:chExt cx="9298361" cy="320133"/>
              </a:xfrm>
            </p:grpSpPr>
            <p:sp>
              <p:nvSpPr>
                <p:cNvPr id="24" name="文字方塊 23"/>
                <p:cNvSpPr txBox="1"/>
                <p:nvPr/>
              </p:nvSpPr>
              <p:spPr>
                <a:xfrm>
                  <a:off x="2118968" y="4181658"/>
                  <a:ext cx="9298361" cy="320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200"/>
                    <a:t>Mask                 iterative refinement </a:t>
                  </a:r>
                  <a:endParaRPr lang="zh-TW" altLang="en-US" sz="2200"/>
                </a:p>
              </p:txBody>
            </p:sp>
            <p:cxnSp>
              <p:nvCxnSpPr>
                <p:cNvPr id="25" name="直線單箭頭接點 24"/>
                <p:cNvCxnSpPr/>
                <p:nvPr/>
              </p:nvCxnSpPr>
              <p:spPr>
                <a:xfrm>
                  <a:off x="4016254" y="4341243"/>
                  <a:ext cx="1398284" cy="4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" name="群組 30"/>
            <p:cNvGrpSpPr/>
            <p:nvPr/>
          </p:nvGrpSpPr>
          <p:grpSpPr>
            <a:xfrm>
              <a:off x="1618252" y="4882804"/>
              <a:ext cx="8691856" cy="976942"/>
              <a:chOff x="1561764" y="3554096"/>
              <a:chExt cx="2842008" cy="976942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1561764" y="3554096"/>
                <a:ext cx="13293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/>
                  <a:t>Practice :</a:t>
                </a:r>
                <a:endParaRPr lang="zh-TW" altLang="en-US" sz="2400"/>
              </a:p>
            </p:txBody>
          </p:sp>
          <p:grpSp>
            <p:nvGrpSpPr>
              <p:cNvPr id="33" name="群組 32"/>
              <p:cNvGrpSpPr/>
              <p:nvPr/>
            </p:nvGrpSpPr>
            <p:grpSpPr>
              <a:xfrm>
                <a:off x="2026257" y="3761597"/>
                <a:ext cx="2377515" cy="769441"/>
                <a:chOff x="-73499" y="3980007"/>
                <a:chExt cx="4994563" cy="571667"/>
              </a:xfrm>
            </p:grpSpPr>
            <p:sp>
              <p:nvSpPr>
                <p:cNvPr id="34" name="文字方塊 33"/>
                <p:cNvSpPr txBox="1"/>
                <p:nvPr/>
              </p:nvSpPr>
              <p:spPr>
                <a:xfrm>
                  <a:off x="-73499" y="3980007"/>
                  <a:ext cx="4994563" cy="571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200"/>
                    <a:t>             First run                            </a:t>
                  </a:r>
                </a:p>
                <a:p>
                  <a:r>
                    <a:rPr lang="en-US" altLang="zh-TW" sz="2200"/>
                    <a:t>Of iterative refinement  </a:t>
                  </a:r>
                  <a:endParaRPr lang="zh-TW" altLang="en-US" sz="2200"/>
                </a:p>
              </p:txBody>
            </p:sp>
            <p:cxnSp>
              <p:nvCxnSpPr>
                <p:cNvPr id="35" name="直線單箭頭接點 34"/>
                <p:cNvCxnSpPr/>
                <p:nvPr/>
              </p:nvCxnSpPr>
              <p:spPr>
                <a:xfrm flipV="1">
                  <a:off x="1918849" y="4265840"/>
                  <a:ext cx="421868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矩形 36"/>
            <p:cNvSpPr/>
            <p:nvPr/>
          </p:nvSpPr>
          <p:spPr>
            <a:xfrm>
              <a:off x="6681770" y="5279243"/>
              <a:ext cx="86273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200"/>
                <a:t>Mask </a:t>
              </a:r>
              <a:endParaRPr lang="zh-TW" altLang="en-US" sz="2200"/>
            </a:p>
          </p:txBody>
        </p:sp>
        <p:sp>
          <p:nvSpPr>
            <p:cNvPr id="39" name="矩形 38"/>
            <p:cNvSpPr/>
            <p:nvPr/>
          </p:nvSpPr>
          <p:spPr>
            <a:xfrm>
              <a:off x="8560182" y="5068493"/>
              <a:ext cx="327258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200"/>
                <a:t>              Second run                            </a:t>
              </a:r>
            </a:p>
            <a:p>
              <a:r>
                <a:rPr lang="en-US" altLang="zh-TW" sz="2200"/>
                <a:t>Of iterative refinement  </a:t>
              </a:r>
              <a:endParaRPr lang="zh-TW" altLang="en-US" sz="2200"/>
            </a:p>
          </p:txBody>
        </p:sp>
        <p:cxnSp>
          <p:nvCxnSpPr>
            <p:cNvPr id="40" name="直線單箭頭接點 39"/>
            <p:cNvCxnSpPr/>
            <p:nvPr/>
          </p:nvCxnSpPr>
          <p:spPr>
            <a:xfrm flipV="1">
              <a:off x="7690961" y="5494685"/>
              <a:ext cx="61417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758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ML-EM 2D classification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#/08/2021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21" name="群組 20"/>
          <p:cNvGrpSpPr/>
          <p:nvPr/>
        </p:nvGrpSpPr>
        <p:grpSpPr>
          <a:xfrm>
            <a:off x="1360758" y="1185349"/>
            <a:ext cx="9598927" cy="923401"/>
            <a:chOff x="874610" y="1233416"/>
            <a:chExt cx="9025848" cy="923401"/>
          </a:xfrm>
        </p:grpSpPr>
        <p:grpSp>
          <p:nvGrpSpPr>
            <p:cNvPr id="16" name="群組 15"/>
            <p:cNvGrpSpPr/>
            <p:nvPr/>
          </p:nvGrpSpPr>
          <p:grpSpPr>
            <a:xfrm>
              <a:off x="874610" y="1233416"/>
              <a:ext cx="7012090" cy="646331"/>
              <a:chOff x="1141310" y="1258816"/>
              <a:chExt cx="7012090" cy="646331"/>
            </a:xfrm>
          </p:grpSpPr>
          <p:sp>
            <p:nvSpPr>
              <p:cNvPr id="6" name="文字方塊 5"/>
              <p:cNvSpPr txBox="1"/>
              <p:nvPr/>
            </p:nvSpPr>
            <p:spPr>
              <a:xfrm>
                <a:off x="1141310" y="1366539"/>
                <a:ext cx="109816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/>
                  <a:t>Image </a:t>
                </a:r>
                <a:endParaRPr lang="zh-TW" altLang="en-US" sz="2200"/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1980360" y="1258816"/>
                <a:ext cx="2673770" cy="646331"/>
                <a:chOff x="1690390" y="2972696"/>
                <a:chExt cx="2673770" cy="646331"/>
              </a:xfrm>
            </p:grpSpPr>
            <p:cxnSp>
              <p:nvCxnSpPr>
                <p:cNvPr id="7" name="直線單箭頭接點 6"/>
                <p:cNvCxnSpPr/>
                <p:nvPr/>
              </p:nvCxnSpPr>
              <p:spPr>
                <a:xfrm>
                  <a:off x="1940566" y="3295861"/>
                  <a:ext cx="21082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文字方塊 10"/>
                <p:cNvSpPr txBox="1"/>
                <p:nvPr/>
              </p:nvSpPr>
              <p:spPr>
                <a:xfrm>
                  <a:off x="1690390" y="2972696"/>
                  <a:ext cx="267377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/>
                    <a:t>      Corresponding to</a:t>
                  </a:r>
                </a:p>
                <a:p>
                  <a:r>
                    <a:rPr lang="en-US" altLang="zh-TW"/>
                    <a:t>Similar viewing direction </a:t>
                  </a:r>
                  <a:endParaRPr lang="zh-TW" altLang="en-US"/>
                </a:p>
              </p:txBody>
            </p:sp>
          </p:grpSp>
          <p:sp>
            <p:nvSpPr>
              <p:cNvPr id="13" name="文字方塊 12"/>
              <p:cNvSpPr txBox="1"/>
              <p:nvPr/>
            </p:nvSpPr>
            <p:spPr>
              <a:xfrm>
                <a:off x="4438230" y="1366539"/>
                <a:ext cx="371517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/>
                  <a:t>Be aligned and averaged </a:t>
                </a:r>
                <a:endParaRPr lang="zh-TW" altLang="en-US" sz="2200"/>
              </a:p>
            </p:txBody>
          </p:sp>
        </p:grpSp>
        <p:cxnSp>
          <p:nvCxnSpPr>
            <p:cNvPr id="17" name="直線單箭頭接點 16"/>
            <p:cNvCxnSpPr/>
            <p:nvPr/>
          </p:nvCxnSpPr>
          <p:spPr>
            <a:xfrm>
              <a:off x="7143908" y="1554195"/>
              <a:ext cx="645160" cy="23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7886700" y="1387376"/>
              <a:ext cx="20137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2D class average</a:t>
              </a:r>
              <a:endParaRPr lang="zh-TW" altLang="en-US" sz="220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1360758" y="2219635"/>
            <a:ext cx="10313637" cy="1296931"/>
            <a:chOff x="1613555" y="2154785"/>
            <a:chExt cx="10313637" cy="1296931"/>
          </a:xfrm>
        </p:grpSpPr>
        <p:sp>
          <p:nvSpPr>
            <p:cNvPr id="22" name="文字方塊 21"/>
            <p:cNvSpPr txBox="1"/>
            <p:nvPr/>
          </p:nvSpPr>
          <p:spPr>
            <a:xfrm>
              <a:off x="1613555" y="2559398"/>
              <a:ext cx="18200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2D average </a:t>
              </a:r>
              <a:endParaRPr lang="zh-TW" altLang="en-US" sz="2200"/>
            </a:p>
          </p:txBody>
        </p:sp>
        <p:grpSp>
          <p:nvGrpSpPr>
            <p:cNvPr id="23" name="群組 22"/>
            <p:cNvGrpSpPr/>
            <p:nvPr/>
          </p:nvGrpSpPr>
          <p:grpSpPr>
            <a:xfrm>
              <a:off x="3074285" y="2438511"/>
              <a:ext cx="990531" cy="772602"/>
              <a:chOff x="2252732" y="2757038"/>
              <a:chExt cx="990531" cy="772602"/>
            </a:xfrm>
          </p:grpSpPr>
          <p:grpSp>
            <p:nvGrpSpPr>
              <p:cNvPr id="24" name="群組 23"/>
              <p:cNvGrpSpPr/>
              <p:nvPr/>
            </p:nvGrpSpPr>
            <p:grpSpPr>
              <a:xfrm>
                <a:off x="2252732" y="2757038"/>
                <a:ext cx="990531" cy="353730"/>
                <a:chOff x="2701606" y="1227532"/>
                <a:chExt cx="990531" cy="353730"/>
              </a:xfrm>
            </p:grpSpPr>
            <p:cxnSp>
              <p:nvCxnSpPr>
                <p:cNvPr id="26" name="直線接點 25"/>
                <p:cNvCxnSpPr/>
                <p:nvPr/>
              </p:nvCxnSpPr>
              <p:spPr>
                <a:xfrm flipV="1">
                  <a:off x="2701606" y="1227532"/>
                  <a:ext cx="954323" cy="3519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接點 26"/>
                <p:cNvCxnSpPr/>
                <p:nvPr/>
              </p:nvCxnSpPr>
              <p:spPr>
                <a:xfrm flipV="1">
                  <a:off x="2701606" y="1579528"/>
                  <a:ext cx="990531" cy="17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直線接點 24"/>
              <p:cNvCxnSpPr/>
              <p:nvPr/>
            </p:nvCxnSpPr>
            <p:spPr>
              <a:xfrm>
                <a:off x="2252732" y="3111396"/>
                <a:ext cx="954323" cy="4182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文字方塊 32"/>
            <p:cNvSpPr txBox="1"/>
            <p:nvPr/>
          </p:nvSpPr>
          <p:spPr>
            <a:xfrm>
              <a:off x="4093154" y="2154785"/>
              <a:ext cx="56985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Input to ab initio structure estimation </a:t>
              </a:r>
              <a:endParaRPr lang="zh-TW" altLang="en-US" sz="220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4093154" y="2614509"/>
              <a:ext cx="56985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Template for particle picking</a:t>
              </a:r>
              <a:endParaRPr lang="zh-TW" altLang="en-US" sz="220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4095046" y="3020829"/>
              <a:ext cx="78321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provide assessment of particles and quality of the collected data</a:t>
              </a:r>
              <a:endParaRPr lang="zh-TW" altLang="en-US" sz="2200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83C5A2E-068F-4D55-94AB-7A6F68831E6D}"/>
              </a:ext>
            </a:extLst>
          </p:cNvPr>
          <p:cNvGrpSpPr/>
          <p:nvPr/>
        </p:nvGrpSpPr>
        <p:grpSpPr>
          <a:xfrm>
            <a:off x="1337411" y="3742549"/>
            <a:ext cx="10003689" cy="1240076"/>
            <a:chOff x="1337411" y="3742549"/>
            <a:chExt cx="10003689" cy="1240076"/>
          </a:xfrm>
        </p:grpSpPr>
        <p:grpSp>
          <p:nvGrpSpPr>
            <p:cNvPr id="47" name="群組 46"/>
            <p:cNvGrpSpPr/>
            <p:nvPr/>
          </p:nvGrpSpPr>
          <p:grpSpPr>
            <a:xfrm>
              <a:off x="1337411" y="3742549"/>
              <a:ext cx="5734577" cy="1240076"/>
              <a:chOff x="826482" y="4059438"/>
              <a:chExt cx="5734577" cy="1240076"/>
            </a:xfrm>
          </p:grpSpPr>
          <p:grpSp>
            <p:nvGrpSpPr>
              <p:cNvPr id="45" name="群組 44"/>
              <p:cNvGrpSpPr/>
              <p:nvPr/>
            </p:nvGrpSpPr>
            <p:grpSpPr>
              <a:xfrm>
                <a:off x="2771939" y="4059438"/>
                <a:ext cx="3789120" cy="1240076"/>
                <a:chOff x="3056180" y="4909280"/>
                <a:chExt cx="3789120" cy="1240076"/>
              </a:xfrm>
            </p:grpSpPr>
            <p:grpSp>
              <p:nvGrpSpPr>
                <p:cNvPr id="37" name="群組 36"/>
                <p:cNvGrpSpPr/>
                <p:nvPr/>
              </p:nvGrpSpPr>
              <p:grpSpPr>
                <a:xfrm>
                  <a:off x="3056180" y="5164169"/>
                  <a:ext cx="990531" cy="772602"/>
                  <a:chOff x="2252732" y="2757038"/>
                  <a:chExt cx="990531" cy="772602"/>
                </a:xfrm>
              </p:grpSpPr>
              <p:grpSp>
                <p:nvGrpSpPr>
                  <p:cNvPr id="38" name="群組 37"/>
                  <p:cNvGrpSpPr/>
                  <p:nvPr/>
                </p:nvGrpSpPr>
                <p:grpSpPr>
                  <a:xfrm>
                    <a:off x="2252732" y="2757038"/>
                    <a:ext cx="990531" cy="353730"/>
                    <a:chOff x="2701606" y="1227532"/>
                    <a:chExt cx="990531" cy="353730"/>
                  </a:xfrm>
                </p:grpSpPr>
                <p:cxnSp>
                  <p:nvCxnSpPr>
                    <p:cNvPr id="40" name="直線接點 39"/>
                    <p:cNvCxnSpPr/>
                    <p:nvPr/>
                  </p:nvCxnSpPr>
                  <p:spPr>
                    <a:xfrm flipV="1">
                      <a:off x="2701606" y="1227532"/>
                      <a:ext cx="954323" cy="351996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直線接點 40"/>
                    <p:cNvCxnSpPr/>
                    <p:nvPr/>
                  </p:nvCxnSpPr>
                  <p:spPr>
                    <a:xfrm flipV="1">
                      <a:off x="2701606" y="1579528"/>
                      <a:ext cx="990531" cy="1734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9" name="直線接點 38"/>
                  <p:cNvCxnSpPr/>
                  <p:nvPr/>
                </p:nvCxnSpPr>
                <p:spPr>
                  <a:xfrm>
                    <a:off x="2252732" y="3111396"/>
                    <a:ext cx="954323" cy="41824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" name="文字方塊 41"/>
                <p:cNvSpPr txBox="1"/>
                <p:nvPr/>
              </p:nvSpPr>
              <p:spPr>
                <a:xfrm>
                  <a:off x="4064816" y="4909280"/>
                  <a:ext cx="2780484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200"/>
                    <a:t>in-plane rotations</a:t>
                  </a:r>
                  <a:endParaRPr lang="zh-TW" altLang="en-US" sz="2200"/>
                </a:p>
              </p:txBody>
            </p:sp>
            <p:sp>
              <p:nvSpPr>
                <p:cNvPr id="43" name="文字方塊 42"/>
                <p:cNvSpPr txBox="1"/>
                <p:nvPr/>
              </p:nvSpPr>
              <p:spPr>
                <a:xfrm>
                  <a:off x="4064816" y="5300721"/>
                  <a:ext cx="2780484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200"/>
                    <a:t>translations</a:t>
                  </a:r>
                  <a:endParaRPr lang="zh-TW" altLang="en-US" sz="2200"/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>
                  <a:off x="4064816" y="5718469"/>
                  <a:ext cx="2269147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2200"/>
                    <a:t>class assignments </a:t>
                  </a:r>
                  <a:endParaRPr lang="zh-TW" altLang="en-US" sz="2200"/>
                </a:p>
              </p:txBody>
            </p:sp>
          </p:grpSp>
          <p:sp>
            <p:nvSpPr>
              <p:cNvPr id="46" name="文字方塊 45"/>
              <p:cNvSpPr txBox="1"/>
              <p:nvPr/>
            </p:nvSpPr>
            <p:spPr>
              <a:xfrm>
                <a:off x="826482" y="4437740"/>
                <a:ext cx="224780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/>
                  <a:t>Latent Variable</a:t>
                </a:r>
                <a:endParaRPr lang="zh-TW" altLang="en-US" sz="2200"/>
              </a:p>
            </p:txBody>
          </p:sp>
        </p:grpSp>
        <p:cxnSp>
          <p:nvCxnSpPr>
            <p:cNvPr id="49" name="直線單箭頭接點 48"/>
            <p:cNvCxnSpPr/>
            <p:nvPr/>
          </p:nvCxnSpPr>
          <p:spPr>
            <a:xfrm>
              <a:off x="6728926" y="4333908"/>
              <a:ext cx="1208574" cy="23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字方塊 51"/>
            <p:cNvSpPr txBox="1"/>
            <p:nvPr/>
          </p:nvSpPr>
          <p:spPr>
            <a:xfrm>
              <a:off x="6993471" y="3920569"/>
              <a:ext cx="10346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EM</a:t>
              </a:r>
              <a:endParaRPr lang="zh-TW" altLang="en-US" sz="2200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8292658" y="4123050"/>
              <a:ext cx="30484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MLE of K class averages</a:t>
              </a:r>
              <a:endParaRPr lang="zh-TW" altLang="en-US" sz="2200"/>
            </a:p>
          </p:txBody>
        </p:sp>
      </p:grpSp>
    </p:spTree>
    <p:extLst>
      <p:ext uri="{BB962C8B-B14F-4D97-AF65-F5344CB8AC3E}">
        <p14:creationId xmlns:p14="http://schemas.microsoft.com/office/powerpoint/2010/main" val="296654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Overview of Structural Biology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911626"/>
                <a:ext cx="10058401" cy="202719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The goal of structural Biology is to determine the macromolecules’ 3D structure in order to understand the way where machine* works. 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The size of a macromolecule is described as its molecular mass or weight in </a:t>
                </a:r>
                <a:r>
                  <a:rPr lang="en-US" altLang="zh-TW" err="1"/>
                  <a:t>daltons</a:t>
                </a:r>
                <a:r>
                  <a:rPr lang="en-US" altLang="zh-TW"/>
                  <a:t>, Da.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1 Da is about the mass of a hydrogen atom of 1 u, isotope mass.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A large molecular machine might be a complex of multiple subunits totaling 1 </a:t>
                </a:r>
                <a:r>
                  <a:rPr lang="en-US" altLang="zh-TW" err="1"/>
                  <a:t>MDa</a:t>
                </a:r>
                <a:r>
                  <a:rPr lang="en-US" altLang="zh-TW"/>
                  <a:t> in molecular weight and have physical dimensions on the order of 200 angstroms (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Å</m:t>
                    </m:r>
                  </m:oMath>
                </a14:m>
                <a:r>
                  <a:rPr lang="en-US" altLang="zh-TW"/>
                  <a:t>).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911626"/>
                <a:ext cx="10058401" cy="2027190"/>
              </a:xfrm>
              <a:blipFill>
                <a:blip r:embed="rId2"/>
                <a:stretch>
                  <a:fillRect l="-1455" t="-3313" r="-909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67495" y="5687600"/>
            <a:ext cx="7149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/>
              <a:t>*Machines, such as a molecular motor or a solute transporter, pass through various conformations in the course of their reaction cycles. A complete understanding of their operation requires the multiple structures.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208" y="3035485"/>
            <a:ext cx="3724275" cy="2790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67495" y="3271857"/>
                <a:ext cx="7320713" cy="2058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1"/>
                  </a:buClr>
                  <a:buFont typeface="Wingdings" panose="05000000000000000000" pitchFamily="2" charset="2"/>
                  <a:buChar char="l"/>
                </a:pPr>
                <a:r>
                  <a:rPr lang="en-US" altLang="zh-TW"/>
                  <a:t>The atomic structure of a macromolecule is obtained by fitting an atomic model into a 3D density map. </a:t>
                </a:r>
              </a:p>
              <a:p>
                <a:pPr lvl="1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/>
                  <a:t>The resolution needs to be about 1.5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Å</m:t>
                    </m:r>
                  </m:oMath>
                </a14:m>
                <a:r>
                  <a:rPr lang="en-US" altLang="zh-TW"/>
                  <a:t> if individual atoms of carbon, nitrogen, etc., are to be located directly; </a:t>
                </a:r>
              </a:p>
              <a:p>
                <a:pPr lvl="1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/>
                  <a:t>A map of 3–4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Å</m:t>
                    </m:r>
                  </m:oMath>
                </a14:m>
                <a:r>
                  <a:rPr lang="en-US" altLang="zh-TW"/>
                  <a:t> resolution is sufficient to produce an informative atomic model.</a:t>
                </a:r>
                <a:endParaRPr lang="zh-TW" altLang="en-US"/>
              </a:p>
              <a:p>
                <a:endParaRPr lang="zh-TW" altLang="en-US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95" y="3271857"/>
                <a:ext cx="7320713" cy="2058897"/>
              </a:xfrm>
              <a:prstGeom prst="rect">
                <a:avLst/>
              </a:prstGeom>
              <a:blipFill>
                <a:blip r:embed="rId4"/>
                <a:stretch>
                  <a:fillRect l="-666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9713843" y="3356945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3D density map</a:t>
            </a:r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9713843" y="4961422"/>
            <a:ext cx="204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Molecular structure</a:t>
            </a:r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713844" y="5348987"/>
            <a:ext cx="2369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/>
              <a:t>Image from: Yin Chang-Cheng, Structural biology revolution led by technical breakthroughs in </a:t>
            </a:r>
            <a:r>
              <a:rPr lang="en-US" altLang="zh-TW" sz="1200" err="1"/>
              <a:t>cryo</a:t>
            </a:r>
            <a:r>
              <a:rPr lang="en-US" altLang="zh-TW" sz="1200"/>
              <a:t>-electron microscopy</a:t>
            </a:r>
            <a:endParaRPr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164237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ML-EM 2D classification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#/08/2021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028" name="Picture 4" descr="https://www.annualreviews.org/na101/home/literatum/publisher/ar/journals/content/biodatasci/2020/biodatasci.2020.3.issue-1/annurev-biodatasci-021020-093826/20200708/images/large/bd030163.f3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670" y="1201759"/>
            <a:ext cx="8258788" cy="454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548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Stochastic Gradient Descent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#/08/2021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1249774" y="1524333"/>
            <a:ext cx="10883669" cy="1634130"/>
            <a:chOff x="932658" y="1114020"/>
            <a:chExt cx="10883669" cy="1634130"/>
          </a:xfrm>
        </p:grpSpPr>
        <p:grpSp>
          <p:nvGrpSpPr>
            <p:cNvPr id="10" name="群組 9"/>
            <p:cNvGrpSpPr/>
            <p:nvPr/>
          </p:nvGrpSpPr>
          <p:grpSpPr>
            <a:xfrm>
              <a:off x="932658" y="1114020"/>
              <a:ext cx="10883669" cy="430887"/>
              <a:chOff x="1317668" y="1130062"/>
              <a:chExt cx="10883669" cy="430887"/>
            </a:xfrm>
          </p:grpSpPr>
          <p:sp>
            <p:nvSpPr>
              <p:cNvPr id="6" name="向右箭號 5"/>
              <p:cNvSpPr/>
              <p:nvPr/>
            </p:nvSpPr>
            <p:spPr>
              <a:xfrm>
                <a:off x="1317668" y="1280062"/>
                <a:ext cx="543820" cy="13088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" name="群組 8"/>
              <p:cNvGrpSpPr/>
              <p:nvPr/>
            </p:nvGrpSpPr>
            <p:grpSpPr>
              <a:xfrm>
                <a:off x="1861488" y="1130062"/>
                <a:ext cx="10339849" cy="430887"/>
                <a:chOff x="1861488" y="1130062"/>
                <a:chExt cx="10339849" cy="430887"/>
              </a:xfrm>
            </p:grpSpPr>
            <p:sp>
              <p:nvSpPr>
                <p:cNvPr id="7" name="文字方塊 6"/>
                <p:cNvSpPr txBox="1"/>
                <p:nvPr/>
              </p:nvSpPr>
              <p:spPr>
                <a:xfrm>
                  <a:off x="1861488" y="1130062"/>
                  <a:ext cx="1033984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200"/>
                    <a:t>MLE , MAP estimate require optimization              second ordered method are not suitable </a:t>
                  </a:r>
                  <a:endParaRPr lang="zh-TW" altLang="en-US" sz="2200"/>
                </a:p>
              </p:txBody>
            </p:sp>
            <p:cxnSp>
              <p:nvCxnSpPr>
                <p:cNvPr id="8" name="直線單箭頭接點 7"/>
                <p:cNvCxnSpPr/>
                <p:nvPr/>
              </p:nvCxnSpPr>
              <p:spPr>
                <a:xfrm>
                  <a:off x="6655450" y="1345505"/>
                  <a:ext cx="665612" cy="6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" name="群組 13"/>
            <p:cNvGrpSpPr/>
            <p:nvPr/>
          </p:nvGrpSpPr>
          <p:grpSpPr>
            <a:xfrm>
              <a:off x="1539137" y="1836661"/>
              <a:ext cx="954323" cy="696046"/>
              <a:chOff x="1571221" y="1708324"/>
              <a:chExt cx="954323" cy="696046"/>
            </a:xfrm>
          </p:grpSpPr>
          <p:cxnSp>
            <p:nvCxnSpPr>
              <p:cNvPr id="12" name="直線接點 11"/>
              <p:cNvCxnSpPr/>
              <p:nvPr/>
            </p:nvCxnSpPr>
            <p:spPr>
              <a:xfrm flipV="1">
                <a:off x="1571221" y="1708324"/>
                <a:ext cx="954323" cy="3519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/>
              <p:nvPr/>
            </p:nvCxnSpPr>
            <p:spPr>
              <a:xfrm>
                <a:off x="1579241" y="2060320"/>
                <a:ext cx="946303" cy="3440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字方塊 14"/>
            <p:cNvSpPr txBox="1"/>
            <p:nvPr/>
          </p:nvSpPr>
          <p:spPr>
            <a:xfrm>
              <a:off x="2581874" y="1642235"/>
              <a:ext cx="607835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Classical gradient method : trapped in local optima</a:t>
              </a:r>
              <a:endParaRPr lang="zh-TW" altLang="en-US" sz="220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581874" y="2317263"/>
              <a:ext cx="72198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exact gradient : processing all image at once              cost</a:t>
              </a:r>
              <a:endParaRPr lang="zh-TW" altLang="en-US" sz="2200"/>
            </a:p>
          </p:txBody>
        </p:sp>
        <p:cxnSp>
          <p:nvCxnSpPr>
            <p:cNvPr id="17" name="直線單箭頭接點 16"/>
            <p:cNvCxnSpPr/>
            <p:nvPr/>
          </p:nvCxnSpPr>
          <p:spPr>
            <a:xfrm>
              <a:off x="7754335" y="2532706"/>
              <a:ext cx="665612" cy="6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18"/>
          <p:cNvSpPr/>
          <p:nvPr/>
        </p:nvSpPr>
        <p:spPr>
          <a:xfrm>
            <a:off x="1097280" y="982942"/>
            <a:ext cx="2754583" cy="470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 of SGD</a:t>
            </a:r>
            <a:endParaRPr lang="zh-TW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1793594" y="3371036"/>
            <a:ext cx="543820" cy="130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474571" y="3228698"/>
            <a:ext cx="72198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/>
              <a:t>SGD decouple objective function into individual terms.</a:t>
            </a:r>
            <a:endParaRPr lang="zh-TW" altLang="en-US" sz="2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521684" y="3683471"/>
                <a:ext cx="9857955" cy="1271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zh-TW" altLang="en-US" sz="2000" dirty="0"/>
                            <m:t> 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𝑀𝐴𝑃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𝑎𝑟𝑔𝑚𝑎𝑥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𝑎𝑟𝑔𝑚𝑎𝑥</m:t>
                      </m:r>
                      <m:nary>
                        <m:naryPr>
                          <m:chr m:val="∑"/>
                          <m:ctrlP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zh-TW" altLang="en-US" sz="2000"/>
              </a:p>
              <a:p>
                <a:endParaRPr lang="zh-TW" altLang="en-US" sz="220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684" y="3683471"/>
                <a:ext cx="9857955" cy="12711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571947" y="4540504"/>
                <a:ext cx="8450104" cy="12711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 ,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2000"/>
              </a:p>
              <a:p>
                <a:endParaRPr lang="zh-TW" altLang="en-US" sz="220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947" y="4540504"/>
                <a:ext cx="8450104" cy="1271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5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Stochastic Gradient Descent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#/08/2021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1336581" y="1062608"/>
            <a:ext cx="45348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>
                <a:solidFill>
                  <a:schemeClr val="tx1">
                    <a:lumMod val="75000"/>
                    <a:lumOff val="25000"/>
                  </a:schemeClr>
                </a:solidFill>
              </a:rPr>
              <a:t>Gradient-based algorithms (Batch)</a:t>
            </a:r>
            <a:endParaRPr lang="zh-TW" altLang="en-US" sz="2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2940518" y="1651384"/>
            <a:ext cx="8450104" cy="1307073"/>
            <a:chOff x="3197192" y="1748011"/>
            <a:chExt cx="8450104" cy="13070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3197192" y="1748011"/>
                  <a:ext cx="8450104" cy="9526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2200" b="0" i="1" smtClean="0">
                                  <a:latin typeface="Cambria Math" panose="02040503050406030204" pitchFamily="18" charset="0"/>
                                </a:rPr>
                                <m:t>Ι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r>
                    <a:rPr lang="en-US" altLang="zh-TW" sz="2200"/>
                    <a:t>.</a:t>
                  </a:r>
                  <a:endParaRPr lang="zh-TW" altLang="en-US" sz="2200"/>
                </a:p>
                <a:p>
                  <a:endParaRPr lang="zh-TW" altLang="en-US" sz="220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7192" y="1748011"/>
                  <a:ext cx="8450104" cy="95269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線單箭頭接點 8"/>
            <p:cNvCxnSpPr/>
            <p:nvPr/>
          </p:nvCxnSpPr>
          <p:spPr>
            <a:xfrm>
              <a:off x="5304183" y="2329881"/>
              <a:ext cx="236097" cy="3867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5540280" y="2624197"/>
              <a:ext cx="31241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/>
                <a:t>Step size (learning rate)</a:t>
              </a:r>
              <a:endParaRPr lang="zh-TW" altLang="en-US" sz="2200"/>
            </a:p>
          </p:txBody>
        </p:sp>
      </p:grpSp>
      <p:sp>
        <p:nvSpPr>
          <p:cNvPr id="10" name="向右箭號 9"/>
          <p:cNvSpPr/>
          <p:nvPr/>
        </p:nvSpPr>
        <p:spPr>
          <a:xfrm>
            <a:off x="1561829" y="3278394"/>
            <a:ext cx="543820" cy="130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224407" y="3128396"/>
            <a:ext cx="9242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/>
              <a:t>Inherent randomness of SGD help to escape local minima</a:t>
            </a:r>
            <a:endParaRPr lang="zh-TW" altLang="en-US" sz="2200"/>
          </a:p>
        </p:txBody>
      </p:sp>
      <p:sp>
        <p:nvSpPr>
          <p:cNvPr id="12" name="向右箭號 11"/>
          <p:cNvSpPr/>
          <p:nvPr/>
        </p:nvSpPr>
        <p:spPr>
          <a:xfrm>
            <a:off x="1561829" y="3847769"/>
            <a:ext cx="543820" cy="130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2224407" y="3731875"/>
            <a:ext cx="9242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/>
              <a:t>Due to stochastic nature, SGD iterations never converge to global optimum </a:t>
            </a:r>
            <a:endParaRPr lang="zh-TW" altLang="en-US" sz="2200"/>
          </a:p>
        </p:txBody>
      </p:sp>
      <p:sp>
        <p:nvSpPr>
          <p:cNvPr id="16" name="向右箭號 15"/>
          <p:cNvSpPr/>
          <p:nvPr/>
        </p:nvSpPr>
        <p:spPr>
          <a:xfrm>
            <a:off x="1561829" y="4519223"/>
            <a:ext cx="543820" cy="130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224407" y="4414485"/>
            <a:ext cx="9242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/>
              <a:t>SGD is for low-resolution ab initio modeling</a:t>
            </a:r>
            <a:endParaRPr lang="zh-TW" altLang="en-US" sz="2200"/>
          </a:p>
        </p:txBody>
      </p:sp>
    </p:spTree>
    <p:extLst>
      <p:ext uri="{BB962C8B-B14F-4D97-AF65-F5344CB8AC3E}">
        <p14:creationId xmlns:p14="http://schemas.microsoft.com/office/powerpoint/2010/main" val="3150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Heterogeneity analysis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#/08/2021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1847682" y="1335789"/>
            <a:ext cx="3959560" cy="883429"/>
            <a:chOff x="1398503" y="1319747"/>
            <a:chExt cx="3959560" cy="883429"/>
          </a:xfrm>
        </p:grpSpPr>
        <p:sp>
          <p:nvSpPr>
            <p:cNvPr id="6" name="矩形 5"/>
            <p:cNvSpPr/>
            <p:nvPr/>
          </p:nvSpPr>
          <p:spPr>
            <a:xfrm>
              <a:off x="1398503" y="1456299"/>
              <a:ext cx="128052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200" err="1"/>
                <a:t>cryo</a:t>
              </a:r>
              <a:r>
                <a:rPr lang="en-US" altLang="zh-TW" sz="2200"/>
                <a:t>-EM</a:t>
              </a:r>
              <a:endParaRPr lang="zh-TW" altLang="en-US" sz="2200"/>
            </a:p>
          </p:txBody>
        </p:sp>
        <p:cxnSp>
          <p:nvCxnSpPr>
            <p:cNvPr id="7" name="直線接點 6"/>
            <p:cNvCxnSpPr/>
            <p:nvPr/>
          </p:nvCxnSpPr>
          <p:spPr>
            <a:xfrm flipV="1">
              <a:off x="2497937" y="1319747"/>
              <a:ext cx="954323" cy="3519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>
              <a:off x="2505957" y="1671743"/>
              <a:ext cx="946303" cy="3440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3524813" y="1772289"/>
              <a:ext cx="183325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200"/>
                <a:t>Conformation</a:t>
              </a:r>
              <a:endParaRPr lang="zh-TW" altLang="en-US" sz="2200"/>
            </a:p>
          </p:txBody>
        </p:sp>
      </p:grpSp>
      <p:sp>
        <p:nvSpPr>
          <p:cNvPr id="12" name="向右箭號 11"/>
          <p:cNvSpPr/>
          <p:nvPr/>
        </p:nvSpPr>
        <p:spPr>
          <a:xfrm>
            <a:off x="1433492" y="2588583"/>
            <a:ext cx="543820" cy="130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948616" y="2455974"/>
            <a:ext cx="93931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/>
              <a:t>Can distinguish between a small number of distinct conformations, but the reconstruction of highly similar states and 3D movies of the continuum is hard</a:t>
            </a:r>
            <a:endParaRPr lang="zh-TW" altLang="en-US" sz="2200"/>
          </a:p>
        </p:txBody>
      </p:sp>
      <p:grpSp>
        <p:nvGrpSpPr>
          <p:cNvPr id="22" name="群組 21"/>
          <p:cNvGrpSpPr/>
          <p:nvPr/>
        </p:nvGrpSpPr>
        <p:grpSpPr>
          <a:xfrm>
            <a:off x="1235981" y="3560595"/>
            <a:ext cx="3422270" cy="891363"/>
            <a:chOff x="1433492" y="3542782"/>
            <a:chExt cx="3422270" cy="891363"/>
          </a:xfrm>
        </p:grpSpPr>
        <p:sp>
          <p:nvSpPr>
            <p:cNvPr id="14" name="矩形 13"/>
            <p:cNvSpPr/>
            <p:nvPr/>
          </p:nvSpPr>
          <p:spPr>
            <a:xfrm>
              <a:off x="1433492" y="3626989"/>
              <a:ext cx="2674093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200"/>
                <a:t>       Characterize</a:t>
              </a:r>
            </a:p>
            <a:p>
              <a:r>
                <a:rPr lang="en-US" altLang="zh-TW" sz="2200"/>
                <a:t> structural variability</a:t>
              </a:r>
              <a:endParaRPr lang="zh-TW" altLang="en-US" sz="2200"/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3901439" y="3542782"/>
              <a:ext cx="954323" cy="891363"/>
              <a:chOff x="2973474" y="2774054"/>
              <a:chExt cx="954323" cy="891363"/>
            </a:xfrm>
          </p:grpSpPr>
          <p:grpSp>
            <p:nvGrpSpPr>
              <p:cNvPr id="16" name="群組 15"/>
              <p:cNvGrpSpPr/>
              <p:nvPr/>
            </p:nvGrpSpPr>
            <p:grpSpPr>
              <a:xfrm>
                <a:off x="2973474" y="2774054"/>
                <a:ext cx="954323" cy="891363"/>
                <a:chOff x="2046586" y="2615032"/>
                <a:chExt cx="954323" cy="891363"/>
              </a:xfrm>
            </p:grpSpPr>
            <p:grpSp>
              <p:nvGrpSpPr>
                <p:cNvPr id="18" name="群組 17"/>
                <p:cNvGrpSpPr/>
                <p:nvPr/>
              </p:nvGrpSpPr>
              <p:grpSpPr>
                <a:xfrm>
                  <a:off x="2046586" y="2615032"/>
                  <a:ext cx="916130" cy="472491"/>
                  <a:chOff x="2495460" y="1085526"/>
                  <a:chExt cx="916130" cy="472491"/>
                </a:xfrm>
              </p:grpSpPr>
              <p:cxnSp>
                <p:nvCxnSpPr>
                  <p:cNvPr id="20" name="直線接點 19"/>
                  <p:cNvCxnSpPr/>
                  <p:nvPr/>
                </p:nvCxnSpPr>
                <p:spPr>
                  <a:xfrm flipV="1">
                    <a:off x="2495460" y="1085526"/>
                    <a:ext cx="890730" cy="47075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線接點 20"/>
                  <p:cNvCxnSpPr/>
                  <p:nvPr/>
                </p:nvCxnSpPr>
                <p:spPr>
                  <a:xfrm flipV="1">
                    <a:off x="2495460" y="1387788"/>
                    <a:ext cx="916130" cy="17022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" name="直線接點 18"/>
                <p:cNvCxnSpPr/>
                <p:nvPr/>
              </p:nvCxnSpPr>
              <p:spPr>
                <a:xfrm>
                  <a:off x="2046586" y="3088151"/>
                  <a:ext cx="954323" cy="4182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直線接點 16"/>
              <p:cNvCxnSpPr/>
              <p:nvPr/>
            </p:nvCxnSpPr>
            <p:spPr>
              <a:xfrm>
                <a:off x="2982999" y="3250441"/>
                <a:ext cx="944798" cy="91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矩形 22"/>
          <p:cNvSpPr/>
          <p:nvPr/>
        </p:nvSpPr>
        <p:spPr>
          <a:xfrm>
            <a:off x="3973991" y="1080900"/>
            <a:ext cx="167282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/>
              <a:t>Composition</a:t>
            </a:r>
            <a:endParaRPr lang="zh-TW" altLang="en-US" sz="2200"/>
          </a:p>
        </p:txBody>
      </p:sp>
      <p:sp>
        <p:nvSpPr>
          <p:cNvPr id="24" name="矩形 23"/>
          <p:cNvSpPr/>
          <p:nvPr/>
        </p:nvSpPr>
        <p:spPr>
          <a:xfrm>
            <a:off x="4652141" y="3317108"/>
            <a:ext cx="38134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/>
              <a:t>Covariance matrix approach</a:t>
            </a:r>
            <a:endParaRPr lang="zh-TW" altLang="en-US" sz="2200"/>
          </a:p>
        </p:txBody>
      </p:sp>
      <p:sp>
        <p:nvSpPr>
          <p:cNvPr id="25" name="矩形 24"/>
          <p:cNvSpPr/>
          <p:nvPr/>
        </p:nvSpPr>
        <p:spPr>
          <a:xfrm>
            <a:off x="4667776" y="3629058"/>
            <a:ext cx="48726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/>
              <a:t>Normal mode of 3D analysis</a:t>
            </a:r>
            <a:endParaRPr lang="zh-TW" altLang="en-US" sz="2200"/>
          </a:p>
        </p:txBody>
      </p:sp>
      <p:sp>
        <p:nvSpPr>
          <p:cNvPr id="26" name="矩形 25"/>
          <p:cNvSpPr/>
          <p:nvPr/>
        </p:nvSpPr>
        <p:spPr>
          <a:xfrm>
            <a:off x="4667776" y="4236514"/>
            <a:ext cx="78725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/>
              <a:t>Continuous heterogeneity (not require known rotations)</a:t>
            </a:r>
            <a:endParaRPr lang="zh-TW" altLang="en-US" sz="2200"/>
          </a:p>
        </p:txBody>
      </p:sp>
      <p:sp>
        <p:nvSpPr>
          <p:cNvPr id="27" name="矩形 26"/>
          <p:cNvSpPr/>
          <p:nvPr/>
        </p:nvSpPr>
        <p:spPr>
          <a:xfrm>
            <a:off x="4658251" y="3947971"/>
            <a:ext cx="78725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/>
              <a:t>Manifold learning : for continuous variability</a:t>
            </a:r>
            <a:endParaRPr lang="zh-TW" altLang="en-US" sz="2200"/>
          </a:p>
        </p:txBody>
      </p:sp>
    </p:spTree>
    <p:extLst>
      <p:ext uri="{BB962C8B-B14F-4D97-AF65-F5344CB8AC3E}">
        <p14:creationId xmlns:p14="http://schemas.microsoft.com/office/powerpoint/2010/main" val="1020382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Evaluation of MAP and fitting the model</a:t>
            </a:r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1668" y="1461178"/>
            <a:ext cx="5543550" cy="4019550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296243" y="1010999"/>
            <a:ext cx="9260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Given the 3D reconstruction in the form of a density map, the final step is to fit an atomic model.</a:t>
            </a:r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30043" y="1542025"/>
            <a:ext cx="43216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/>
              <a:t>The </a:t>
            </a:r>
            <a:r>
              <a:rPr lang="en-US" altLang="zh-TW" sz="2000" b="1" err="1"/>
              <a:t>PaaZ</a:t>
            </a:r>
            <a:r>
              <a:rPr lang="en-US" altLang="zh-TW" sz="2000" b="1"/>
              <a:t> macromolecule</a:t>
            </a:r>
          </a:p>
          <a:p>
            <a:r>
              <a:rPr lang="en-US" altLang="zh-TW" sz="2000"/>
              <a:t>a) Overview of the </a:t>
            </a:r>
            <a:r>
              <a:rPr lang="en-US" altLang="zh-TW" sz="2000" err="1"/>
              <a:t>PaaZ</a:t>
            </a:r>
            <a:r>
              <a:rPr lang="en-US" altLang="zh-TW" sz="2000"/>
              <a:t> model, with</a:t>
            </a:r>
          </a:p>
          <a:p>
            <a:r>
              <a:rPr lang="en-US" altLang="zh-TW" sz="2000"/>
              <a:t>ribbons denoting the folding.</a:t>
            </a:r>
          </a:p>
          <a:p>
            <a:r>
              <a:rPr lang="en-US" altLang="zh-TW" sz="2000"/>
              <a:t>b) An end view of the model, obtained by a 90° rotation.</a:t>
            </a:r>
            <a:endParaRPr lang="zh-TW" altLang="en-US" sz="2000"/>
          </a:p>
        </p:txBody>
      </p:sp>
      <p:sp>
        <p:nvSpPr>
          <p:cNvPr id="9" name="文字方塊 8"/>
          <p:cNvSpPr txBox="1"/>
          <p:nvPr/>
        </p:nvSpPr>
        <p:spPr>
          <a:xfrm>
            <a:off x="1097280" y="5561575"/>
            <a:ext cx="10264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The validity of the model is dependent on the resolution of the map.</a:t>
            </a:r>
          </a:p>
          <a:p>
            <a:r>
              <a:rPr lang="en-US" altLang="zh-TW"/>
              <a:t>There are also techniques to test for errors in the creation of the map and in the estimation of its resolution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164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Future challenge (1)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911625"/>
            <a:ext cx="10058400" cy="554142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/>
              <a:t>Protein denaturation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/>
              <a:t>A protein macromolecule is a linear polymer that folds into a particular shape. Most proteins unfold, which is denaturation, when they are exposed to hydrophobic environment. Exposed hydrophobic regions in neighboring proteins coalesce, yielding amorphous aggregates of misfolded proteins.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/>
              <a:t>Specimen preparation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altLang="zh-TW"/>
              <a:t>A protein molecule diffuses rapidly and </a:t>
            </a:r>
            <a:r>
              <a:rPr lang="en-US" altLang="zh-TW"/>
              <a:t>has many opportunities to diffuse up to the edge of the film. A layer of graphene oxide bounds the aqueous film.</a:t>
            </a:r>
            <a:r>
              <a:rPr lang="fr-FR" altLang="zh-TW"/>
              <a:t> </a:t>
            </a:r>
            <a:r>
              <a:rPr lang="en-US" altLang="zh-TW"/>
              <a:t>The fabrication of EM grids with graphene derivatives of good surface properties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/>
              <a:t>The preferred orientation of particles: many proteins orient with one surface interacting with the air-water interface or with a supporting film </a:t>
            </a:r>
            <a:r>
              <a:rPr lang="en-US" altLang="zh-TW">
                <a:sym typeface="Wingdings" panose="05000000000000000000" pitchFamily="2" charset="2"/>
              </a:rPr>
              <a:t> resulting an uneven distribution of projection angles  leading to a poor 3D reconstruction.</a:t>
            </a:r>
            <a:r>
              <a:rPr lang="en-US" altLang="zh-TW"/>
              <a:t> 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026" name="Picture 2" descr="Cryo-EM sample preparation. (a) 3 mm copper mesh grid covered with a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285" y="2886209"/>
            <a:ext cx="5448390" cy="214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130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Future challenge (2)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911625"/>
            <a:ext cx="10058400" cy="535665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/>
              <a:t>The envelope function of the CTF, summarized by the </a:t>
            </a:r>
            <a:r>
              <a:rPr lang="en-US" altLang="zh-TW" i="1"/>
              <a:t>B</a:t>
            </a:r>
            <a:r>
              <a:rPr lang="en-US" altLang="zh-TW"/>
              <a:t>-factor, is the ultimate limitation of high resolution.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/>
              <a:t>Unavoidable particle movement due to beam-induced rearrangement of water molecules in the vitreous ice.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/>
              <a:t>Water molecules move with a diffusion constant and produce Brownian motion of particles.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/>
              <a:t>There is the possibility that rejected particles represent alternative conformations of the complex, or states in which there is more flexibility.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/>
              <a:t>Quality control of data acquisition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endParaRPr lang="en-US" alt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5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5237-241C-4404-A399-0AC7170EB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33"/>
            <a:ext cx="10058400" cy="1450757"/>
          </a:xfrm>
        </p:spPr>
        <p:txBody>
          <a:bodyPr/>
          <a:lstStyle/>
          <a:p>
            <a:r>
              <a:rPr lang="en-US">
                <a:cs typeface="Calibri Light"/>
              </a:rPr>
              <a:t>Backup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0523-89D5-497D-BAAC-B828A4665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2D14F-6163-413B-8299-6BB8171E9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6199B-5C1A-406E-BF77-A7471CACD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52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000"/>
              <a:t>Principle of 3D reconstruction of a macromolecule from EM images</a:t>
            </a:r>
            <a:endParaRPr lang="zh-TW" altLang="en-US" sz="300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026" name="Picture 2" descr="http://cpb.iphy.ac.cn/article/2018/1940/cpb_27_5_058703/cpb_27_5_058703_f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551" y="1088891"/>
            <a:ext cx="5329119" cy="529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724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Motion correction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/>
              <a:t>Motion correction refers to translational alignment and averaging of movie frames.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/>
              <a:t>The movement is not homogeneous across the field of view.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/>
              <a:t>The local motion can be estimated by cross correlating smaller image patches.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/>
              <a:t>If the velocity field is smooth w.r.t both location and time, the initial estimates can be fitted and interpolated by using local low-degree polynomials.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/>
              <a:t>After estimation of the velocity field, the frames are aligned and averaged.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3074" name="Picture 2" descr="http://nramm.nysbc.org/wp-content/uploads/2016/08/TRD2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551" y="2927178"/>
            <a:ext cx="5006340" cy="32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119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000"/>
              <a:t>X-ray crystallography, nuclear magnetic resonance (NMR), </a:t>
            </a:r>
            <a:r>
              <a:rPr lang="en-US" altLang="zh-TW" sz="3000" err="1"/>
              <a:t>cryo</a:t>
            </a:r>
            <a:r>
              <a:rPr lang="en-US" altLang="zh-TW" sz="3000"/>
              <a:t>-EM</a:t>
            </a:r>
            <a:endParaRPr lang="zh-TW" altLang="en-US" sz="300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3144802"/>
              </p:ext>
            </p:extLst>
          </p:nvPr>
        </p:nvGraphicFramePr>
        <p:xfrm>
          <a:off x="372291" y="1701384"/>
          <a:ext cx="11508378" cy="430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6103">
                  <a:extLst>
                    <a:ext uri="{9D8B030D-6E8A-4147-A177-3AD203B41FA5}">
                      <a16:colId xmlns:a16="http://schemas.microsoft.com/office/drawing/2014/main" val="4145872312"/>
                    </a:ext>
                  </a:extLst>
                </a:gridCol>
                <a:gridCol w="3174274">
                  <a:extLst>
                    <a:ext uri="{9D8B030D-6E8A-4147-A177-3AD203B41FA5}">
                      <a16:colId xmlns:a16="http://schemas.microsoft.com/office/drawing/2014/main" val="1744999118"/>
                    </a:ext>
                  </a:extLst>
                </a:gridCol>
                <a:gridCol w="4310743">
                  <a:extLst>
                    <a:ext uri="{9D8B030D-6E8A-4147-A177-3AD203B41FA5}">
                      <a16:colId xmlns:a16="http://schemas.microsoft.com/office/drawing/2014/main" val="2279054776"/>
                    </a:ext>
                  </a:extLst>
                </a:gridCol>
                <a:gridCol w="2547258">
                  <a:extLst>
                    <a:ext uri="{9D8B030D-6E8A-4147-A177-3AD203B41FA5}">
                      <a16:colId xmlns:a16="http://schemas.microsoft.com/office/drawing/2014/main" val="1335865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method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X-ray crystallography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NMR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err="1"/>
                        <a:t>Cryo</a:t>
                      </a:r>
                      <a:r>
                        <a:rPr lang="en-US" altLang="zh-TW"/>
                        <a:t>-EM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44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source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X-ray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Magnetic dipole from spin of nucleus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electron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72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Forming</a:t>
                      </a:r>
                      <a:r>
                        <a:rPr lang="en-US" altLang="zh-TW" baseline="0"/>
                        <a:t> i</a:t>
                      </a:r>
                      <a:r>
                        <a:rPr lang="en-US" altLang="zh-TW"/>
                        <a:t>mage principle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fr-FR" altLang="zh-TW"/>
                        <a:t>Macromolecules are crystallized</a:t>
                      </a:r>
                      <a:r>
                        <a:rPr lang="fr-FR" altLang="zh-TW" baseline="0"/>
                        <a:t> and are rotationally exposed to X-ray. </a:t>
                      </a:r>
                    </a:p>
                    <a:p>
                      <a:pPr marL="285750" indent="-285750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fr-FR" altLang="zh-TW" baseline="0"/>
                        <a:t>A crystal produces diffracted beams which are recorded by detector.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zh-TW"/>
                        <a:t>Dipoles can jump</a:t>
                      </a:r>
                      <a:r>
                        <a:rPr lang="en-US" altLang="zh-TW" baseline="0"/>
                        <a:t> onto a higher-energy state by exposure to a radio frequency field, then back to ground state. </a:t>
                      </a:r>
                    </a:p>
                    <a:p>
                      <a:pPr marL="285750" indent="-285750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aseline="0"/>
                        <a:t>The measurement of this coupling that estimates the pairwise distance between atoms. Determine the global structure from the local distance estimates.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zh-TW"/>
                        <a:t>Macromolecules are interacted</a:t>
                      </a:r>
                      <a:r>
                        <a:rPr lang="en-US" altLang="zh-TW" baseline="0"/>
                        <a:t> elastically with electron beam. </a:t>
                      </a:r>
                    </a:p>
                    <a:p>
                      <a:pPr marL="285750" indent="-285750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aseline="0"/>
                        <a:t>The elastically </a:t>
                      </a:r>
                      <a:r>
                        <a:rPr lang="en-US" altLang="zh-TW" baseline="0" err="1"/>
                        <a:t>scatterd</a:t>
                      </a:r>
                      <a:r>
                        <a:rPr lang="en-US" altLang="zh-TW" baseline="0"/>
                        <a:t> electrons are recorded by detector.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09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Weakness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Radiation damage</a:t>
                      </a:r>
                      <a:r>
                        <a:rPr lang="en-US" altLang="zh-TW" baseline="0"/>
                        <a:t> limits the X-ray dose and SNR.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Radiation damage</a:t>
                      </a:r>
                      <a:r>
                        <a:rPr lang="en-US" altLang="zh-TW" baseline="0"/>
                        <a:t> limits the electron dose and SNR.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396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Difficulty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Purifying and crystallizing a sample of the macromolecule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783892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711234" y="950613"/>
            <a:ext cx="928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X-ray crystallography, NMR and </a:t>
            </a:r>
            <a:r>
              <a:rPr lang="en-US" altLang="zh-TW" err="1"/>
              <a:t>cryo</a:t>
            </a:r>
            <a:r>
              <a:rPr lang="en-US" altLang="zh-TW"/>
              <a:t>-EM are methods to determine macromolecular structures. The below table shows the properties of each method. </a:t>
            </a:r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93624" y="6042297"/>
            <a:ext cx="1108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To achieve the similar resolution, </a:t>
            </a:r>
            <a:r>
              <a:rPr lang="en-US" altLang="zh-TW" err="1"/>
              <a:t>cryo</a:t>
            </a:r>
            <a:r>
              <a:rPr lang="en-US" altLang="zh-TW"/>
              <a:t>-EM needs less macromolecules (10</a:t>
            </a:r>
            <a:r>
              <a:rPr lang="en-US" altLang="zh-TW" baseline="30000"/>
              <a:t>4</a:t>
            </a:r>
            <a:r>
              <a:rPr lang="en-US" altLang="zh-TW"/>
              <a:t>) than X-ray crystallography demand (10</a:t>
            </a:r>
            <a:r>
              <a:rPr lang="en-US" altLang="zh-TW" baseline="30000"/>
              <a:t>8</a:t>
            </a:r>
            <a:r>
              <a:rPr lang="en-US" altLang="zh-TW"/>
              <a:t>)</a:t>
            </a:r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75" y="2060298"/>
            <a:ext cx="11092210" cy="402606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136" y="1609168"/>
            <a:ext cx="7118687" cy="49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0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Mean squared error, MSE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The MSE of an estimator is the average squared difference between the estimated values and the actual value. So it is a measure of the quality of an estimator.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711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Fourier projection slice theorem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911625"/>
            <a:ext cx="10058400" cy="1540027"/>
          </a:xfrm>
        </p:spPr>
        <p:txBody>
          <a:bodyPr/>
          <a:lstStyle/>
          <a:p>
            <a:r>
              <a:rPr lang="en-US" altLang="zh-TW"/>
              <a:t>This theorem is also called central slice theorem or projection slice theorem. </a:t>
            </a:r>
          </a:p>
          <a:p>
            <a:r>
              <a:rPr lang="en-US" altLang="zh-TW"/>
              <a:t>The theorem describes that images are projected along a given direction. The projected distribution is then taking the Fourier transformation. The result is corresponding to a line in the Fourier 2D space. 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017" y="2168179"/>
            <a:ext cx="81629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30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Bayesian inference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/>
              </a:p>
              <a:p>
                <a:r>
                  <a:rPr lang="en-US" altLang="zh-TW"/>
                  <a:t>where</a:t>
                </a:r>
              </a:p>
              <a:p>
                <a:pPr lvl="1"/>
                <a:r>
                  <a:rPr lang="en-US" altLang="zh-TW" i="1"/>
                  <a:t>H</a:t>
                </a:r>
                <a:r>
                  <a:rPr lang="en-US" altLang="zh-TW"/>
                  <a:t> stands for any hypothesis whose probability may be affected by data, </a:t>
                </a:r>
                <a:r>
                  <a:rPr lang="en-US" altLang="zh-TW" i="1"/>
                  <a:t>E</a:t>
                </a:r>
                <a:r>
                  <a:rPr lang="en-US" altLang="zh-TW"/>
                  <a:t> called evidence.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altLang="zh-TW"/>
                  <a:t>, the prior probability, is the estimate of the probability of the hypothesis, </a:t>
                </a:r>
                <a:r>
                  <a:rPr lang="en-US" altLang="zh-TW" i="1"/>
                  <a:t>H</a:t>
                </a:r>
                <a:r>
                  <a:rPr lang="en-US" altLang="zh-TW"/>
                  <a:t>, before the data, </a:t>
                </a:r>
                <a:r>
                  <a:rPr lang="en-US" altLang="zh-TW" i="1"/>
                  <a:t>E</a:t>
                </a:r>
                <a:r>
                  <a:rPr lang="en-US" altLang="zh-TW"/>
                  <a:t>, is observed.</a:t>
                </a:r>
              </a:p>
              <a:p>
                <a:pPr lvl="1"/>
                <a:r>
                  <a:rPr lang="en-US" altLang="zh-TW" i="1"/>
                  <a:t>E</a:t>
                </a:r>
                <a:r>
                  <a:rPr lang="en-US" altLang="zh-TW"/>
                  <a:t>, the </a:t>
                </a:r>
                <a:r>
                  <a:rPr lang="en-US" altLang="zh-TW" i="1"/>
                  <a:t>evidence</a:t>
                </a:r>
                <a:r>
                  <a:rPr lang="en-US" altLang="zh-TW"/>
                  <a:t>, corresponds to new data that were not used in computing the prior probability.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altLang="zh-TW"/>
                  <a:t>, the posterior probability, is the probability of </a:t>
                </a:r>
                <a:r>
                  <a:rPr lang="en-US" altLang="zh-TW" i="1"/>
                  <a:t>H</a:t>
                </a:r>
                <a:r>
                  <a:rPr lang="en-US" altLang="zh-TW"/>
                  <a:t> with the observed </a:t>
                </a:r>
                <a:r>
                  <a:rPr lang="en-US" altLang="zh-TW" i="1"/>
                  <a:t>E</a:t>
                </a:r>
                <a:r>
                  <a:rPr lang="en-US" altLang="zh-TW"/>
                  <a:t>, the probability of a hypothesis </a:t>
                </a:r>
                <a:r>
                  <a:rPr lang="en-US" altLang="zh-TW" i="1"/>
                  <a:t>given</a:t>
                </a:r>
                <a:r>
                  <a:rPr lang="en-US" altLang="zh-TW"/>
                  <a:t> the observed evidence.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/>
                  <a:t> </a:t>
                </a:r>
                <a:r>
                  <a:rPr lang="en-US" altLang="zh-TW"/>
                  <a:t>is the probability of observing </a:t>
                </a:r>
                <a:r>
                  <a:rPr lang="en-US" altLang="zh-TW" i="1"/>
                  <a:t>E</a:t>
                </a:r>
                <a:r>
                  <a:rPr lang="en-US" altLang="zh-TW"/>
                  <a:t> given </a:t>
                </a:r>
                <a:r>
                  <a:rPr lang="en-US" altLang="zh-TW" i="1"/>
                  <a:t>H</a:t>
                </a:r>
                <a:r>
                  <a:rPr lang="en-US" altLang="zh-TW"/>
                  <a:t>, and it is called likelihood.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/>
                  <a:t>, this factor does not enter into determining the relative probabilities of different hypotheses because it is the same for all possible hypotheses being considered.</a:t>
                </a:r>
                <a:endParaRPr lang="zh-TW" altLang="en-US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20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Different function in time complexity 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026" name="Picture 2" descr="https://upload.wikimedia.org/wikipedia/commons/thumb/7/7e/Comparison_computational_complexity.svg/800px-Comparison_computational_complexity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551" y="1259881"/>
            <a:ext cx="4957763" cy="495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515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Electron microscope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263241" y="1840920"/>
                <a:ext cx="6420692" cy="3165083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The resolution of the electron microscope is related to the electron’s wavelength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altLang="zh-TW"/>
                  <a:t>. The shorter wavelength can provide higher resolution.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For example, when electrons are accelerated to energies for 100 to 300 </a:t>
                </a:r>
                <a:r>
                  <a:rPr lang="en-US" altLang="zh-TW" err="1"/>
                  <a:t>keV</a:t>
                </a:r>
                <a:r>
                  <a:rPr lang="en-US" altLang="zh-TW"/>
                  <a:t>. Theoretically, those electrons’ wavelengths range from about 0.037 to 0.02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Å</m:t>
                    </m:r>
                  </m:oMath>
                </a14:m>
                <a:r>
                  <a:rPr lang="en-US" altLang="zh-TW"/>
                  <a:t>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In practice, the resolution is limited to about 1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Å</m:t>
                    </m:r>
                  </m:oMath>
                </a14:m>
                <a:r>
                  <a:rPr lang="zh-TW" altLang="en-US"/>
                  <a:t> </a:t>
                </a:r>
                <a:r>
                  <a:rPr lang="en-US" altLang="zh-TW"/>
                  <a:t>due to aberrations in the magnetic objective lens. </a:t>
                </a:r>
                <a:endParaRPr lang="zh-TW" altLang="en-US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3241" y="1840920"/>
                <a:ext cx="6420692" cy="3165083"/>
              </a:xfrm>
              <a:blipFill>
                <a:blip r:embed="rId2"/>
                <a:stretch>
                  <a:fillRect l="-2279" t="-2119" r="-2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0" name="Picture 2" descr="Atomic World - Transmission electron microscope(TEM) - Principle of 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405" y="990010"/>
            <a:ext cx="4101140" cy="549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7683933" y="911625"/>
            <a:ext cx="393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The structure of an electron microscope</a:t>
            </a:r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0728713" y="1398873"/>
            <a:ext cx="135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100-300 </a:t>
            </a:r>
            <a:r>
              <a:rPr lang="en-US" altLang="zh-TW" err="1"/>
              <a:t>keV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59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 of a </a:t>
            </a:r>
            <a:r>
              <a:rPr lang="en-US" altLang="zh-TW" err="1"/>
              <a:t>cryo</a:t>
            </a:r>
            <a:r>
              <a:rPr lang="en-US" altLang="zh-TW"/>
              <a:t>-EM study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064531"/>
                <a:ext cx="10058400" cy="1518066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A recent </a:t>
                </a:r>
                <a:r>
                  <a:rPr lang="en-US" altLang="zh-TW" err="1"/>
                  <a:t>cryo</a:t>
                </a:r>
                <a:r>
                  <a:rPr lang="en-US" altLang="zh-TW"/>
                  <a:t>-EM study [1] about determining the bacterial enzyme </a:t>
                </a:r>
                <a:r>
                  <a:rPr lang="en-US" altLang="zh-TW" err="1"/>
                  <a:t>PaaZ</a:t>
                </a:r>
                <a:r>
                  <a:rPr lang="en-US" altLang="zh-TW"/>
                  <a:t> is introduced in this review.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err="1"/>
                  <a:t>PaaZ</a:t>
                </a:r>
                <a:r>
                  <a:rPr lang="en-US" altLang="zh-TW"/>
                  <a:t> protein has two catalytic activities, a hydratase and a dehydrogenase, each having a distinct active site.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/>
                  <a:t>With the solved structure, it was clear that the substrate pivots in a short tunnel connecting the active sites.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Cryo-EM specimens are consist of a film of 200-600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Å</m:t>
                    </m:r>
                  </m:oMath>
                </a14:m>
                <a:r>
                  <a:rPr lang="zh-TW" altLang="en-US"/>
                  <a:t> </a:t>
                </a:r>
                <a:r>
                  <a:rPr lang="en-US" altLang="zh-TW"/>
                  <a:t>in thickness and are frozen at cryogenic temperature in a range of -150 to -273</a:t>
                </a:r>
                <a:r>
                  <a:rPr lang="fr-FR" altLang="zh-TW"/>
                  <a:t> °C.</a:t>
                </a:r>
                <a:endParaRPr lang="zh-TW" altLang="en-US"/>
              </a:p>
              <a:p>
                <a:pPr>
                  <a:buFont typeface="Wingdings" panose="05000000000000000000" pitchFamily="2" charset="2"/>
                  <a:buChar char="l"/>
                </a:pPr>
                <a:endParaRPr lang="zh-TW" altLang="en-US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064531"/>
                <a:ext cx="10058400" cy="1518066"/>
              </a:xfrm>
              <a:blipFill>
                <a:blip r:embed="rId2"/>
                <a:stretch>
                  <a:fillRect l="-1333" t="-6827" r="-1758" b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915961" y="3429634"/>
            <a:ext cx="5203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The micrograph with particles which are selected in green circles. The error image of particle is selected in yellow circle. There’s an ice ball superimposed. 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33" y="2373233"/>
            <a:ext cx="3507228" cy="334200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363089" y="5715238"/>
            <a:ext cx="9849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To compute the final 3D density map, 502 such micrographs, 118,000 particle images were extracted, of which 86,400 were used.  Its 3D map will be shown later.</a:t>
            </a:r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57394" y="4018438"/>
            <a:ext cx="3164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/>
              <a:t>[1]: </a:t>
            </a:r>
            <a:r>
              <a:rPr lang="en-US" altLang="zh-TW" sz="1200" err="1"/>
              <a:t>Sathyanarayanan</a:t>
            </a:r>
            <a:r>
              <a:rPr lang="en-US" altLang="zh-TW" sz="1200"/>
              <a:t> N, </a:t>
            </a:r>
            <a:r>
              <a:rPr lang="en-US" altLang="zh-TW" sz="1200" i="1"/>
              <a:t>et al</a:t>
            </a:r>
            <a:r>
              <a:rPr lang="en-US" altLang="zh-TW" sz="1200"/>
              <a:t>. 2019. Molecular</a:t>
            </a:r>
          </a:p>
          <a:p>
            <a:r>
              <a:rPr lang="en-US" altLang="zh-TW" sz="1200"/>
              <a:t>basis for metabolite channeling in a ring opening enzyme of the </a:t>
            </a:r>
            <a:r>
              <a:rPr lang="en-US" altLang="zh-TW" sz="1200" err="1"/>
              <a:t>phenylacetate</a:t>
            </a:r>
            <a:r>
              <a:rPr lang="en-US" altLang="zh-TW" sz="1200"/>
              <a:t> degradation pathway.</a:t>
            </a:r>
          </a:p>
          <a:p>
            <a:r>
              <a:rPr lang="en-US" altLang="zh-TW" sz="1200"/>
              <a:t>Nat. </a:t>
            </a:r>
            <a:r>
              <a:rPr lang="en-US" altLang="zh-TW" sz="1200" err="1"/>
              <a:t>Commun</a:t>
            </a:r>
            <a:r>
              <a:rPr lang="en-US" altLang="zh-TW" sz="1200"/>
              <a:t>. 10:4127</a:t>
            </a:r>
            <a:endParaRPr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110338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247" y="947178"/>
            <a:ext cx="4291551" cy="351126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Phase-contrast imaging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187" y="4793522"/>
            <a:ext cx="11349585" cy="22276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/>
              <a:t>Images are formed by exposing specimen to the electron beam, and </a:t>
            </a:r>
            <a:r>
              <a:rPr lang="en-US" altLang="zh-TW" err="1"/>
              <a:t>cryo</a:t>
            </a:r>
            <a:r>
              <a:rPr lang="en-US" altLang="zh-TW"/>
              <a:t>-EM detector records the transmitted electrons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/>
              <a:t>The electrons are scattered, either elastically or </a:t>
            </a:r>
            <a:r>
              <a:rPr lang="en-US" altLang="zh-TW" err="1"/>
              <a:t>inelastically</a:t>
            </a:r>
            <a:endParaRPr lang="en-US" altLang="zh-TW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/>
              <a:t>The majority of electrons recorded by the detector are those that pass through without any interaction, thus leading only to noise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254117" y="3454488"/>
            <a:ext cx="1352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TW"/>
              <a:t>α</a:t>
            </a:r>
            <a:r>
              <a:rPr lang="en-US" altLang="zh-TW"/>
              <a:t>, scattering angle</a:t>
            </a:r>
            <a:endParaRPr lang="zh-TW" altLang="en-US"/>
          </a:p>
        </p:txBody>
      </p:sp>
      <p:sp>
        <p:nvSpPr>
          <p:cNvPr id="7" name="弧形 6"/>
          <p:cNvSpPr/>
          <p:nvPr/>
        </p:nvSpPr>
        <p:spPr>
          <a:xfrm rot="11252843">
            <a:off x="5644986" y="2901930"/>
            <a:ext cx="570271" cy="618025"/>
          </a:xfrm>
          <a:prstGeom prst="arc">
            <a:avLst>
              <a:gd name="adj1" fmla="val 16200000"/>
              <a:gd name="adj2" fmla="val 2062286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3993524" y="2936331"/>
            <a:ext cx="1084217" cy="1008462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906267" y="3441530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z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930120" y="4144983"/>
                <a:ext cx="525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120" y="4144983"/>
                <a:ext cx="525721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8022675" y="3523200"/>
            <a:ext cx="348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TW"/>
              <a:t>α</a:t>
            </a:r>
            <a:r>
              <a:rPr lang="en-US" altLang="zh-TW"/>
              <a:t> depends on the spatial frequency </a:t>
            </a:r>
            <a:r>
              <a:rPr lang="en-US" altLang="zh-TW" i="1"/>
              <a:t>k</a:t>
            </a:r>
            <a:r>
              <a:rPr lang="en-US" altLang="zh-TW"/>
              <a:t> of the electrostatic potential that the molecule creates.</a:t>
            </a:r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789629" y="3207687"/>
            <a:ext cx="200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z, the distance from the specimen to a image plane.</a:t>
            </a:r>
            <a:endParaRPr lang="zh-TW" altLang="en-US"/>
          </a:p>
        </p:txBody>
      </p:sp>
      <p:cxnSp>
        <p:nvCxnSpPr>
          <p:cNvPr id="16" name="直線接點 15"/>
          <p:cNvCxnSpPr/>
          <p:nvPr/>
        </p:nvCxnSpPr>
        <p:spPr>
          <a:xfrm>
            <a:off x="3606680" y="3477083"/>
            <a:ext cx="875212" cy="10977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14066" y="4027963"/>
                <a:ext cx="499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066" y="4027963"/>
                <a:ext cx="49904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32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000"/>
              <a:t>Phase-Contrast Imaging and the Contrast Transfer Function (CTF)</a:t>
            </a:r>
            <a:endParaRPr lang="zh-TW" altLang="en-US" sz="300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10/08/2021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36684" y="3199628"/>
                <a:ext cx="11179592" cy="473709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The overall phase shift is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/>
                  <a:t>The total wave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zh-TW" altLang="en-US"/>
                  <a:t> </a:t>
                </a:r>
                <a:r>
                  <a:rPr lang="en-US" altLang="zh-TW"/>
                  <a:t>includes the interference of the scattered wave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TW" altLang="en-US"/>
                  <a:t> </a:t>
                </a:r>
                <a:r>
                  <a:rPr lang="en-US" altLang="zh-TW"/>
                  <a:t>with the </a:t>
                </a:r>
                <a:r>
                  <a:rPr lang="en-US" altLang="zh-TW" err="1"/>
                  <a:t>unscattered</a:t>
                </a:r>
                <a:r>
                  <a:rPr lang="en-US" altLang="zh-TW"/>
                  <a:t> wave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TW" altLang="en-US"/>
                  <a:t> </a:t>
                </a:r>
              </a:p>
              <a:p>
                <a:r>
                  <a:rPr lang="en-US" altLang="zh-TW"/>
                  <a:t>The probability of an electron being detected by the detector is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/>
                  <a:t>which is written as: </a:t>
                </a: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/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/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/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|1+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  <m:sup/>
                            </m:sSubSup>
                          </m:e>
                        </m:d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1+2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altLang="zh-TW"/>
                  <a:t>, where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TW"/>
                  <a:t> is the frequency content of the sample.</a:t>
                </a:r>
              </a:p>
              <a:p>
                <a:r>
                  <a:rPr lang="en-US" altLang="zh-TW"/>
                  <a:t>The CTF H is the deviation from unity.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</m:d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/>
                  <a:t>. CTF tells how much contrast is transferred into the image.</a:t>
                </a:r>
                <a:endParaRPr lang="zh-TW" altLang="en-US"/>
              </a:p>
              <a:p>
                <a:pPr>
                  <a:buFont typeface="Wingdings" panose="05000000000000000000" pitchFamily="2" charset="2"/>
                  <a:buChar char="l"/>
                </a:pPr>
                <a:endParaRPr lang="zh-TW" altLang="en-US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6684" y="3199628"/>
                <a:ext cx="11179592" cy="4737099"/>
              </a:xfrm>
              <a:blipFill>
                <a:blip r:embed="rId2"/>
                <a:stretch>
                  <a:fillRect l="-1309" t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348135" y="1117817"/>
            <a:ext cx="75496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TW"/>
              <a:t>For </a:t>
            </a:r>
            <a:r>
              <a:rPr lang="en-US" altLang="zh-TW" err="1"/>
              <a:t>cryo</a:t>
            </a:r>
            <a:r>
              <a:rPr lang="en-US" altLang="zh-TW"/>
              <a:t>-EM imaging, the important imaging mode is phase contrast. </a:t>
            </a:r>
          </a:p>
          <a:p>
            <a:pPr lvl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TW"/>
              <a:t>The elastically scattered electrons have shift their phase of the waves </a:t>
            </a:r>
          </a:p>
          <a:p>
            <a:pPr lvl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TW"/>
              <a:t>The phase shift depends on path length between the specimen and the plane</a:t>
            </a:r>
          </a:p>
          <a:p>
            <a:pPr lvl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TW"/>
              <a:t>The positive potential electron experiences results in a small phase advance. The average inner potential of water is about 5V, proteins, about 7.5 </a:t>
            </a:r>
            <a:r>
              <a:rPr lang="en-US" altLang="zh-TW" err="1"/>
              <a:t>TeV</a:t>
            </a:r>
            <a:endParaRPr lang="en-US" altLang="zh-TW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087" y="963616"/>
            <a:ext cx="4013355" cy="223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16685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3552</Words>
  <Application>Microsoft Office PowerPoint</Application>
  <PresentationFormat>寬螢幕</PresentationFormat>
  <Paragraphs>599</Paragraphs>
  <Slides>53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1" baseType="lpstr">
      <vt:lpstr>ＭＳ Ｐゴシック</vt:lpstr>
      <vt:lpstr>新細明體</vt:lpstr>
      <vt:lpstr>Arial</vt:lpstr>
      <vt:lpstr>Calibri</vt:lpstr>
      <vt:lpstr>Calibri Light</vt:lpstr>
      <vt:lpstr>Cambria Math</vt:lpstr>
      <vt:lpstr>Wingdings</vt:lpstr>
      <vt:lpstr>Rétrospective</vt:lpstr>
      <vt:lpstr>Report on review paper, computational methods for single-Particle electron cryomicroscopy</vt:lpstr>
      <vt:lpstr>Content</vt:lpstr>
      <vt:lpstr>Introduction</vt:lpstr>
      <vt:lpstr>Overview of Structural Biology</vt:lpstr>
      <vt:lpstr>X-ray crystallography, nuclear magnetic resonance (NMR), cryo-EM</vt:lpstr>
      <vt:lpstr>The Electron microscope</vt:lpstr>
      <vt:lpstr>Example of a cryo-EM study</vt:lpstr>
      <vt:lpstr>Phase-contrast imaging</vt:lpstr>
      <vt:lpstr>Phase-Contrast Imaging and the Contrast Transfer Function (CTF)</vt:lpstr>
      <vt:lpstr>The Contrast Transfer Function (CTF) and the Power Spectrum (PS)</vt:lpstr>
      <vt:lpstr>Direct electron detectors and beam-induced motion</vt:lpstr>
      <vt:lpstr>Progressing micrograph</vt:lpstr>
      <vt:lpstr>Motion Correction</vt:lpstr>
      <vt:lpstr>CTF estimation</vt:lpstr>
      <vt:lpstr>CTF correction</vt:lpstr>
      <vt:lpstr>Particle picking</vt:lpstr>
      <vt:lpstr>Three-dimensional reconstruction</vt:lpstr>
      <vt:lpstr>Model of image for formation</vt:lpstr>
      <vt:lpstr>Maximum likelihood estimation</vt:lpstr>
      <vt:lpstr>Maximum likelihood estimation</vt:lpstr>
      <vt:lpstr>Maximum likelihood estimation</vt:lpstr>
      <vt:lpstr>Expectation Maximization (EM)</vt:lpstr>
      <vt:lpstr>Expectation Maximization (EM)</vt:lpstr>
      <vt:lpstr>Expectation Maximization (EM)</vt:lpstr>
      <vt:lpstr>Expectation Maximization (EM)</vt:lpstr>
      <vt:lpstr>Computational complexity of ML-EM (1)</vt:lpstr>
      <vt:lpstr>Computational complexity of ML-EM (1)</vt:lpstr>
      <vt:lpstr>Computational complexity of ML-EM (2)</vt:lpstr>
      <vt:lpstr>Accelerated ML-EM (1)</vt:lpstr>
      <vt:lpstr>Accelerated ML-EM (1)</vt:lpstr>
      <vt:lpstr>Accelerated ML-EM (1)</vt:lpstr>
      <vt:lpstr>Accelerated ML-EM (2)</vt:lpstr>
      <vt:lpstr>Accelerated ML-EM (3)</vt:lpstr>
      <vt:lpstr>Bayesian Inference</vt:lpstr>
      <vt:lpstr>Bayesian Inference — Posterior</vt:lpstr>
      <vt:lpstr>Bayesian Inference</vt:lpstr>
      <vt:lpstr>Bayesian Inference — Prior </vt:lpstr>
      <vt:lpstr>Bayesian Inference — Posterior </vt:lpstr>
      <vt:lpstr>ML-EM 2D classification</vt:lpstr>
      <vt:lpstr>ML-EM 2D classification</vt:lpstr>
      <vt:lpstr>Stochastic Gradient Descent</vt:lpstr>
      <vt:lpstr>Stochastic Gradient Descent</vt:lpstr>
      <vt:lpstr>Heterogeneity analysis</vt:lpstr>
      <vt:lpstr>Evaluation of MAP and fitting the model</vt:lpstr>
      <vt:lpstr>Future challenge (1)</vt:lpstr>
      <vt:lpstr>Future challenge (2)</vt:lpstr>
      <vt:lpstr>Backup</vt:lpstr>
      <vt:lpstr>Principle of 3D reconstruction of a macromolecule from EM images</vt:lpstr>
      <vt:lpstr>Motion correction</vt:lpstr>
      <vt:lpstr>Mean squared error, MSE</vt:lpstr>
      <vt:lpstr>Fourier projection slice theorem</vt:lpstr>
      <vt:lpstr>Bayesian inference</vt:lpstr>
      <vt:lpstr>Different function in time complexity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on review of SPR</dc:title>
  <dc:creator>Heron Huang</dc:creator>
  <cp:lastModifiedBy>user</cp:lastModifiedBy>
  <cp:revision>3</cp:revision>
  <dcterms:created xsi:type="dcterms:W3CDTF">2019-02-04T13:44:30Z</dcterms:created>
  <dcterms:modified xsi:type="dcterms:W3CDTF">2021-08-05T05:18:29Z</dcterms:modified>
</cp:coreProperties>
</file>